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2" r:id="rId2"/>
    <p:sldId id="256" r:id="rId3"/>
    <p:sldId id="257" r:id="rId4"/>
    <p:sldId id="282" r:id="rId5"/>
    <p:sldId id="283" r:id="rId6"/>
    <p:sldId id="273" r:id="rId7"/>
    <p:sldId id="269" r:id="rId8"/>
    <p:sldId id="258" r:id="rId9"/>
    <p:sldId id="274" r:id="rId10"/>
    <p:sldId id="259" r:id="rId11"/>
    <p:sldId id="270" r:id="rId12"/>
    <p:sldId id="262" r:id="rId13"/>
    <p:sldId id="285" r:id="rId14"/>
    <p:sldId id="286" r:id="rId15"/>
    <p:sldId id="275" r:id="rId16"/>
    <p:sldId id="263" r:id="rId17"/>
    <p:sldId id="280" r:id="rId18"/>
    <p:sldId id="281" r:id="rId19"/>
    <p:sldId id="264" r:id="rId20"/>
    <p:sldId id="271" r:id="rId21"/>
    <p:sldId id="265" r:id="rId22"/>
    <p:sldId id="266" r:id="rId23"/>
    <p:sldId id="276" r:id="rId24"/>
    <p:sldId id="284" r:id="rId25"/>
    <p:sldId id="277" r:id="rId26"/>
    <p:sldId id="267" r:id="rId27"/>
    <p:sldId id="279" r:id="rId28"/>
    <p:sldId id="278"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16"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jpeg>
</file>

<file path=ppt/media/image19.jpeg>
</file>

<file path=ppt/media/image2.png>
</file>

<file path=ppt/media/image20.jpeg>
</file>

<file path=ppt/media/image21.png>
</file>

<file path=ppt/media/image22.jpeg>
</file>

<file path=ppt/media/image23.png>
</file>

<file path=ppt/media/image24.jpeg>
</file>

<file path=ppt/media/image25.jpeg>
</file>

<file path=ppt/media/image26.png>
</file>

<file path=ppt/media/image27.png>
</file>

<file path=ppt/media/image28.jpeg>
</file>

<file path=ppt/media/image29.jpeg>
</file>

<file path=ppt/media/image3.jpeg>
</file>

<file path=ppt/media/image4.jpeg>
</file>

<file path=ppt/media/image5.jpeg>
</file>

<file path=ppt/media/image6.jpe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56C1D688-AE89-4303-9B34-DB67A7932956}" type="datetimeFigureOut">
              <a:rPr lang="en-US" smtClean="0"/>
              <a:pPr/>
              <a:t>2/8/2025</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1A9E6D69-DAFE-4184-B3ED-A602E694ED86}" type="slidenum">
              <a:rPr lang="en-US" smtClean="0"/>
              <a:pPr/>
              <a:t>‹#›</a:t>
            </a:fld>
            <a:endParaRPr lang="en-US"/>
          </a:p>
        </p:txBody>
      </p:sp>
      <p:sp>
        <p:nvSpPr>
          <p:cNvPr id="7" name="Rectangle 6"/>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6C1D688-AE89-4303-9B34-DB67A7932956}" type="datetimeFigureOut">
              <a:rPr lang="en-US" smtClean="0"/>
              <a:pPr/>
              <a:t>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9E6D69-DAFE-4184-B3ED-A602E694ED8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6C1D688-AE89-4303-9B34-DB67A7932956}" type="datetimeFigureOut">
              <a:rPr lang="en-US" smtClean="0"/>
              <a:pPr/>
              <a:t>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9E6D69-DAFE-4184-B3ED-A602E694ED8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56C1D688-AE89-4303-9B34-DB67A7932956}" type="datetimeFigureOut">
              <a:rPr lang="en-US" smtClean="0"/>
              <a:pPr/>
              <a:t>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9E6D69-DAFE-4184-B3ED-A602E694ED86}" type="slidenum">
              <a:rPr lang="en-US" smtClean="0"/>
              <a:pPr/>
              <a:t>‹#›</a:t>
            </a:fld>
            <a:endParaRPr lang="en-US"/>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56C1D688-AE89-4303-9B34-DB67A7932956}" type="datetimeFigureOut">
              <a:rPr lang="en-US" smtClean="0"/>
              <a:pPr/>
              <a:t>2/8/2025</a:t>
            </a:fld>
            <a:endParaRPr lang="en-US"/>
          </a:p>
        </p:txBody>
      </p:sp>
      <p:sp>
        <p:nvSpPr>
          <p:cNvPr id="5" name="Footer Placeholder 4"/>
          <p:cNvSpPr>
            <a:spLocks noGrp="1"/>
          </p:cNvSpPr>
          <p:nvPr>
            <p:ph type="ftr" sz="quarter" idx="11"/>
          </p:nvPr>
        </p:nvSpPr>
        <p:spPr>
          <a:xfrm>
            <a:off x="800100" y="6172200"/>
            <a:ext cx="4000500" cy="457200"/>
          </a:xfrm>
        </p:spPr>
        <p:txBody>
          <a:bodyPr/>
          <a:lstStyle/>
          <a:p>
            <a:endParaRPr lang="en-US"/>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1A9E6D69-DAFE-4184-B3ED-A602E694ED86}"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56C1D688-AE89-4303-9B34-DB67A7932956}" type="datetimeFigureOut">
              <a:rPr lang="en-US" smtClean="0"/>
              <a:pPr/>
              <a:t>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9E6D69-DAFE-4184-B3ED-A602E694ED86}" type="slidenum">
              <a:rPr lang="en-US" smtClean="0"/>
              <a:pPr/>
              <a:t>‹#›</a:t>
            </a:fld>
            <a:endParaRPr lang="en-US"/>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56C1D688-AE89-4303-9B34-DB67A7932956}" type="datetimeFigureOut">
              <a:rPr lang="en-US" smtClean="0"/>
              <a:pPr/>
              <a:t>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9E6D69-DAFE-4184-B3ED-A602E694ED86}" type="slidenum">
              <a:rPr lang="en-US" smtClean="0"/>
              <a:pPr/>
              <a:t>‹#›</a:t>
            </a:fld>
            <a:endParaRPr lang="en-US"/>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56C1D688-AE89-4303-9B34-DB67A7932956}" type="datetimeFigureOut">
              <a:rPr lang="en-US" smtClean="0"/>
              <a:pPr/>
              <a:t>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9E6D69-DAFE-4184-B3ED-A602E694ED8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C1D688-AE89-4303-9B34-DB67A7932956}" type="datetimeFigureOut">
              <a:rPr lang="en-US" smtClean="0"/>
              <a:pPr/>
              <a:t>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9E6D69-DAFE-4184-B3ED-A602E694ED8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56C1D688-AE89-4303-9B34-DB67A7932956}" type="datetimeFigureOut">
              <a:rPr lang="en-US" smtClean="0"/>
              <a:pPr/>
              <a:t>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9E6D69-DAFE-4184-B3ED-A602E694ED86}" type="slidenum">
              <a:rPr lang="en-US" smtClean="0"/>
              <a:pPr/>
              <a:t>‹#›</a:t>
            </a:fld>
            <a:endParaRPr lang="en-US"/>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56C1D688-AE89-4303-9B34-DB67A7932956}" type="datetimeFigureOut">
              <a:rPr lang="en-US" smtClean="0"/>
              <a:pPr/>
              <a:t>2/8/2025</a:t>
            </a:fld>
            <a:endParaRPr lang="en-US"/>
          </a:p>
        </p:txBody>
      </p:sp>
      <p:sp>
        <p:nvSpPr>
          <p:cNvPr id="6" name="Footer Placeholder 5"/>
          <p:cNvSpPr>
            <a:spLocks noGrp="1"/>
          </p:cNvSpPr>
          <p:nvPr>
            <p:ph type="ftr" sz="quarter" idx="11"/>
          </p:nvPr>
        </p:nvSpPr>
        <p:spPr>
          <a:xfrm>
            <a:off x="914400" y="6172200"/>
            <a:ext cx="3886200" cy="457200"/>
          </a:xfrm>
        </p:spPr>
        <p:txBody>
          <a:bodyPr/>
          <a:lstStyle/>
          <a:p>
            <a:endParaRPr lang="en-US"/>
          </a:p>
        </p:txBody>
      </p:sp>
      <p:sp>
        <p:nvSpPr>
          <p:cNvPr id="7" name="Slide Number Placeholder 6"/>
          <p:cNvSpPr>
            <a:spLocks noGrp="1"/>
          </p:cNvSpPr>
          <p:nvPr>
            <p:ph type="sldNum" sz="quarter" idx="12"/>
          </p:nvPr>
        </p:nvSpPr>
        <p:spPr>
          <a:xfrm>
            <a:off x="146304" y="6208776"/>
            <a:ext cx="457200" cy="457200"/>
          </a:xfrm>
        </p:spPr>
        <p:txBody>
          <a:bodyPr/>
          <a:lstStyle/>
          <a:p>
            <a:fld id="{1A9E6D69-DAFE-4184-B3ED-A602E694ED86}" type="slidenum">
              <a:rPr lang="en-US" smtClean="0"/>
              <a:pPr/>
              <a:t>‹#›</a:t>
            </a:fld>
            <a:endParaRPr lang="en-US"/>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56C1D688-AE89-4303-9B34-DB67A7932956}" type="datetimeFigureOut">
              <a:rPr lang="en-US" smtClean="0"/>
              <a:pPr/>
              <a:t>2/8/2025</a:t>
            </a:fld>
            <a:endParaRPr lang="en-US"/>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1A9E6D69-DAFE-4184-B3ED-A602E694ED8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intro">
            <a:hlinkClick r:id="" action="ppaction://media"/>
            <a:extLst>
              <a:ext uri="{FF2B5EF4-FFF2-40B4-BE49-F238E27FC236}">
                <a16:creationId xmlns:a16="http://schemas.microsoft.com/office/drawing/2014/main" id="{C8798F7C-D8D3-4AD3-89B0-58BB641F02A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250" y="1143000"/>
            <a:ext cx="8191500" cy="4572000"/>
          </a:xfrm>
          <a:prstGeom prst="rect">
            <a:avLst/>
          </a:prstGeom>
        </p:spPr>
      </p:pic>
    </p:spTree>
    <p:extLst>
      <p:ext uri="{BB962C8B-B14F-4D97-AF65-F5344CB8AC3E}">
        <p14:creationId xmlns:p14="http://schemas.microsoft.com/office/powerpoint/2010/main" val="15006806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52400"/>
            <a:ext cx="7772400" cy="685800"/>
          </a:xfrm>
        </p:spPr>
        <p:style>
          <a:lnRef idx="2">
            <a:schemeClr val="accent2"/>
          </a:lnRef>
          <a:fillRef idx="1">
            <a:schemeClr val="lt1"/>
          </a:fillRef>
          <a:effectRef idx="0">
            <a:schemeClr val="accent2"/>
          </a:effectRef>
          <a:fontRef idx="minor">
            <a:schemeClr val="dk1"/>
          </a:fontRef>
        </p:style>
        <p:txBody>
          <a:bodyPr>
            <a:normAutofit fontScale="90000"/>
          </a:bodyPr>
          <a:lstStyle/>
          <a:p>
            <a:pPr algn="ctr"/>
            <a:r>
              <a:rPr lang="en-US" b="1" dirty="0" err="1">
                <a:solidFill>
                  <a:schemeClr val="tx1"/>
                </a:solidFill>
                <a:latin typeface="Times New Roman" pitchFamily="18" charset="0"/>
                <a:cs typeface="Times New Roman" pitchFamily="18" charset="0"/>
              </a:rPr>
              <a:t>Trả</a:t>
            </a:r>
            <a:r>
              <a:rPr lang="en-US" b="1" dirty="0">
                <a:solidFill>
                  <a:schemeClr val="tx1"/>
                </a:solidFill>
                <a:latin typeface="Times New Roman" pitchFamily="18" charset="0"/>
                <a:cs typeface="Times New Roman" pitchFamily="18" charset="0"/>
              </a:rPr>
              <a:t> </a:t>
            </a:r>
            <a:r>
              <a:rPr lang="en-US" b="1" dirty="0" err="1">
                <a:solidFill>
                  <a:schemeClr val="tx1"/>
                </a:solidFill>
                <a:latin typeface="Times New Roman" pitchFamily="18" charset="0"/>
                <a:cs typeface="Times New Roman" pitchFamily="18" charset="0"/>
              </a:rPr>
              <a:t>lời</a:t>
            </a:r>
            <a:r>
              <a:rPr lang="en-US" b="1" dirty="0">
                <a:solidFill>
                  <a:schemeClr val="tx1"/>
                </a:solidFill>
                <a:latin typeface="Times New Roman" pitchFamily="18" charset="0"/>
                <a:cs typeface="Times New Roman" pitchFamily="18" charset="0"/>
              </a:rPr>
              <a:t> </a:t>
            </a:r>
            <a:r>
              <a:rPr lang="en-US" b="1" dirty="0" err="1">
                <a:solidFill>
                  <a:schemeClr val="tx1"/>
                </a:solidFill>
                <a:latin typeface="Times New Roman" pitchFamily="18" charset="0"/>
                <a:cs typeface="Times New Roman" pitchFamily="18" charset="0"/>
              </a:rPr>
              <a:t>câu</a:t>
            </a:r>
            <a:r>
              <a:rPr lang="en-US" b="1" dirty="0">
                <a:solidFill>
                  <a:schemeClr val="tx1"/>
                </a:solidFill>
                <a:latin typeface="Times New Roman" pitchFamily="18" charset="0"/>
                <a:cs typeface="Times New Roman" pitchFamily="18" charset="0"/>
              </a:rPr>
              <a:t> </a:t>
            </a:r>
            <a:r>
              <a:rPr lang="en-US" b="1" dirty="0" err="1">
                <a:solidFill>
                  <a:schemeClr val="tx1"/>
                </a:solidFill>
                <a:latin typeface="Times New Roman" pitchFamily="18" charset="0"/>
                <a:cs typeface="Times New Roman" pitchFamily="18" charset="0"/>
              </a:rPr>
              <a:t>hỏi</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a:xfrm>
            <a:off x="304800" y="1066800"/>
            <a:ext cx="6096000" cy="5562600"/>
          </a:xfrm>
        </p:spPr>
        <p:txBody>
          <a:bodyPr>
            <a:normAutofit fontScale="85000" lnSpcReduction="20000"/>
          </a:bodyPr>
          <a:lstStyle/>
          <a:p>
            <a:pPr marL="0" indent="0">
              <a:buNone/>
            </a:pPr>
            <a:r>
              <a:rPr lang="en-US" b="1" dirty="0" err="1">
                <a:latin typeface="Times New Roman" pitchFamily="18" charset="0"/>
                <a:cs typeface="Times New Roman" pitchFamily="18" charset="0"/>
              </a:rPr>
              <a:t>Câu</a:t>
            </a:r>
            <a:r>
              <a:rPr lang="en-US" b="1" dirty="0">
                <a:latin typeface="Times New Roman" pitchFamily="18" charset="0"/>
                <a:cs typeface="Times New Roman" pitchFamily="18" charset="0"/>
              </a:rPr>
              <a:t> </a:t>
            </a:r>
            <a:r>
              <a:rPr lang="en-US" b="1" dirty="0" err="1">
                <a:latin typeface="Times New Roman" pitchFamily="18" charset="0"/>
                <a:cs typeface="Times New Roman" pitchFamily="18" charset="0"/>
              </a:rPr>
              <a:t>hỏi</a:t>
            </a:r>
            <a:r>
              <a:rPr lang="en-US" b="1" dirty="0">
                <a:latin typeface="Times New Roman" pitchFamily="18" charset="0"/>
                <a:cs typeface="Times New Roman" pitchFamily="18" charset="0"/>
              </a:rPr>
              <a:t> 1 </a:t>
            </a:r>
            <a:r>
              <a:rPr lang="en-US" b="1" dirty="0" err="1">
                <a:latin typeface="Times New Roman" pitchFamily="18" charset="0"/>
                <a:cs typeface="Times New Roman" pitchFamily="18" charset="0"/>
              </a:rPr>
              <a:t>trang</a:t>
            </a:r>
            <a:r>
              <a:rPr lang="en-US" b="1" dirty="0">
                <a:latin typeface="Times New Roman" pitchFamily="18" charset="0"/>
                <a:cs typeface="Times New Roman" pitchFamily="18" charset="0"/>
              </a:rPr>
              <a:t> 177 KHTN </a:t>
            </a:r>
            <a:r>
              <a:rPr lang="en-US" b="1" dirty="0" err="1">
                <a:latin typeface="Times New Roman" pitchFamily="18" charset="0"/>
                <a:cs typeface="Times New Roman" pitchFamily="18" charset="0"/>
              </a:rPr>
              <a:t>lớp</a:t>
            </a:r>
            <a:r>
              <a:rPr lang="en-US" b="1" dirty="0">
                <a:latin typeface="Times New Roman" pitchFamily="18" charset="0"/>
                <a:cs typeface="Times New Roman" pitchFamily="18" charset="0"/>
              </a:rPr>
              <a:t> 8</a:t>
            </a:r>
          </a:p>
          <a:p>
            <a:pPr marL="320040" lvl="1" indent="0">
              <a:buFont typeface="Wingdings" pitchFamily="2" charset="2"/>
              <a:buChar char="v"/>
            </a:pPr>
            <a:r>
              <a:rPr lang="en-US" sz="2800" dirty="0" err="1">
                <a:latin typeface="Times New Roman" pitchFamily="18" charset="0"/>
                <a:cs typeface="Times New Roman" pitchFamily="18" charset="0"/>
              </a:rPr>
              <a:t>Kể</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tên</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một</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số</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quần</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thể</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có</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trong</a:t>
            </a:r>
            <a:r>
              <a:rPr lang="en-US" sz="2800" dirty="0">
                <a:latin typeface="Times New Roman" pitchFamily="18" charset="0"/>
                <a:cs typeface="Times New Roman" pitchFamily="18" charset="0"/>
              </a:rPr>
              <a:t> </a:t>
            </a:r>
            <a:r>
              <a:rPr lang="en-US" sz="2800" dirty="0" err="1">
                <a:latin typeface="Times New Roman" pitchFamily="18" charset="0"/>
                <a:cs typeface="Times New Roman" pitchFamily="18" charset="0"/>
              </a:rPr>
              <a:t>Hình</a:t>
            </a:r>
            <a:r>
              <a:rPr lang="en-US" sz="2800" dirty="0">
                <a:latin typeface="Times New Roman" pitchFamily="18" charset="0"/>
                <a:cs typeface="Times New Roman" pitchFamily="18" charset="0"/>
              </a:rPr>
              <a:t> 43.1.</a:t>
            </a:r>
          </a:p>
          <a:p>
            <a:pPr marL="0" indent="0">
              <a:buFont typeface="Wingdings" pitchFamily="2" charset="2"/>
              <a:buChar char="Ø"/>
            </a:pPr>
            <a:r>
              <a:rPr lang="vi-VN" dirty="0" smtClean="0">
                <a:solidFill>
                  <a:srgbClr val="C00000"/>
                </a:solidFill>
                <a:latin typeface="Times New Roman" pitchFamily="18" charset="0"/>
                <a:cs typeface="Times New Roman" pitchFamily="18" charset="0"/>
              </a:rPr>
              <a:t>Một </a:t>
            </a:r>
            <a:r>
              <a:rPr lang="vi-VN" dirty="0">
                <a:solidFill>
                  <a:srgbClr val="C00000"/>
                </a:solidFill>
                <a:latin typeface="Times New Roman" pitchFamily="18" charset="0"/>
                <a:cs typeface="Times New Roman" pitchFamily="18" charset="0"/>
              </a:rPr>
              <a:t>số quần thể có trong Hình 43.1: Quần thể hoa sen, quần thể vịt, quần thể rong, quần thể cua, quần thể cá rô phi, quần thể chuồn chuồn, quần thể bướm</a:t>
            </a:r>
            <a:r>
              <a:rPr lang="vi-VN" dirty="0" smtClean="0">
                <a:solidFill>
                  <a:srgbClr val="C00000"/>
                </a:solidFill>
                <a:latin typeface="Times New Roman" pitchFamily="18" charset="0"/>
                <a:cs typeface="Times New Roman" pitchFamily="18" charset="0"/>
              </a:rPr>
              <a:t>,…</a:t>
            </a:r>
          </a:p>
          <a:p>
            <a:pPr marL="0" indent="0">
              <a:buNone/>
            </a:pPr>
            <a:r>
              <a:rPr lang="en-US" dirty="0">
                <a:latin typeface="Times New Roman" pitchFamily="18" charset="0"/>
                <a:cs typeface="Times New Roman" pitchFamily="18" charset="0"/>
              </a:rPr>
              <a:t/>
            </a:r>
            <a:br>
              <a:rPr lang="en-US" dirty="0">
                <a:latin typeface="Times New Roman" pitchFamily="18" charset="0"/>
                <a:cs typeface="Times New Roman" pitchFamily="18" charset="0"/>
              </a:rPr>
            </a:br>
            <a:r>
              <a:rPr lang="vi-VN" b="1" dirty="0">
                <a:latin typeface="Times New Roman" pitchFamily="18" charset="0"/>
                <a:cs typeface="Times New Roman" pitchFamily="18" charset="0"/>
              </a:rPr>
              <a:t>Câu hỏi 2 trang 177 KHTN lớp 8</a:t>
            </a:r>
          </a:p>
          <a:p>
            <a:pPr marL="0" indent="0">
              <a:buFont typeface="Wingdings" pitchFamily="2" charset="2"/>
              <a:buChar char="v"/>
            </a:pPr>
            <a:r>
              <a:rPr lang="vi-VN" dirty="0">
                <a:latin typeface="Times New Roman" pitchFamily="18" charset="0"/>
                <a:cs typeface="Times New Roman" pitchFamily="18" charset="0"/>
              </a:rPr>
              <a:t>Lấy thêm ví dụ về quần xã sinh vật và chỉ ra các thành phần quần thể trong quần xã đó</a:t>
            </a:r>
            <a:r>
              <a:rPr lang="vi-VN" dirty="0" smtClean="0">
                <a:latin typeface="Times New Roman" pitchFamily="18" charset="0"/>
                <a:cs typeface="Times New Roman" pitchFamily="18" charset="0"/>
              </a:rPr>
              <a:t>.</a:t>
            </a:r>
            <a:endParaRPr lang="vi-VN" dirty="0">
              <a:latin typeface="Times New Roman" pitchFamily="18" charset="0"/>
              <a:cs typeface="Times New Roman" pitchFamily="18" charset="0"/>
            </a:endParaRPr>
          </a:p>
          <a:p>
            <a:pPr marL="320040" lvl="1" indent="0">
              <a:buFont typeface="Wingdings" pitchFamily="2" charset="2"/>
              <a:buChar char="Ø"/>
            </a:pPr>
            <a:r>
              <a:rPr lang="vi-VN" sz="2800" dirty="0" smtClean="0">
                <a:solidFill>
                  <a:srgbClr val="C00000"/>
                </a:solidFill>
                <a:latin typeface="Times New Roman" pitchFamily="18" charset="0"/>
                <a:cs typeface="Times New Roman" pitchFamily="18" charset="0"/>
              </a:rPr>
              <a:t>- </a:t>
            </a:r>
            <a:r>
              <a:rPr lang="vi-VN" sz="2800" dirty="0">
                <a:solidFill>
                  <a:srgbClr val="C00000"/>
                </a:solidFill>
                <a:latin typeface="Times New Roman" pitchFamily="18" charset="0"/>
                <a:cs typeface="Times New Roman" pitchFamily="18" charset="0"/>
              </a:rPr>
              <a:t>Quần xã sinh vật vùng sa mạc. Gồm các thành phần quần thể như: quần thể xương rồng, quần thể cây bao báp, quần thể thằn lằn,…</a:t>
            </a:r>
          </a:p>
          <a:p>
            <a:pPr marL="320040" lvl="1" indent="0">
              <a:buFont typeface="Wingdings" pitchFamily="2" charset="2"/>
              <a:buChar char="Ø"/>
            </a:pPr>
            <a:r>
              <a:rPr lang="vi-VN" sz="2800" dirty="0">
                <a:solidFill>
                  <a:srgbClr val="C00000"/>
                </a:solidFill>
                <a:latin typeface="Times New Roman" pitchFamily="18" charset="0"/>
                <a:cs typeface="Times New Roman" pitchFamily="18" charset="0"/>
              </a:rPr>
              <a:t>- Quần xã sinh vật rừng nhiệt đới. Gồm các thành phần quần thể như: quần thể cây dương xỉ, quần thể cây chuối hột, quần thể rắn hổ mang, quần thể thỏ, quần thể hổ,…</a:t>
            </a:r>
          </a:p>
          <a:p>
            <a:pPr marL="0" indent="0">
              <a:buNone/>
            </a:pPr>
            <a:endParaRPr lang="en-US" sz="2800" dirty="0">
              <a:latin typeface="Times New Roman" pitchFamily="18" charset="0"/>
              <a:cs typeface="Times New Roman" pitchFamily="18" charset="0"/>
            </a:endParaRPr>
          </a:p>
        </p:txBody>
      </p:sp>
      <p:pic>
        <p:nvPicPr>
          <p:cNvPr id="4" name="Picture 3" descr="KHTN-8-bai-43-1.jpg"/>
          <p:cNvPicPr>
            <a:picLocks noChangeAspect="1"/>
          </p:cNvPicPr>
          <p:nvPr/>
        </p:nvPicPr>
        <p:blipFill>
          <a:blip r:embed="rId2"/>
          <a:stretch>
            <a:fillRect/>
          </a:stretch>
        </p:blipFill>
        <p:spPr>
          <a:xfrm>
            <a:off x="5753100" y="1905000"/>
            <a:ext cx="3390900" cy="221932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p:cTn id="15"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8" dur="1000"/>
                                        <p:tgtEl>
                                          <p:spTgt spid="3">
                                            <p:txEl>
                                              <p:pRg st="0" end="0"/>
                                            </p:txEl>
                                          </p:spTgt>
                                        </p:tgtEl>
                                      </p:cBhvr>
                                    </p:animEffect>
                                  </p:childTnLst>
                                </p:cTn>
                              </p:par>
                              <p:par>
                                <p:cTn id="19" presetID="31" presetClass="entr" presetSubtype="0" fill="hold" nodeType="with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 calcmode="lin" valueType="num">
                                      <p:cBhvr>
                                        <p:cTn id="21"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2"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23"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24" dur="1000"/>
                                        <p:tgtEl>
                                          <p:spTgt spid="3">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fade">
                                      <p:cBhvr>
                                        <p:cTn id="29" dur="500"/>
                                        <p:tgtEl>
                                          <p:spTgt spid="3">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31" presetClass="entr" presetSubtype="0" fill="hold"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 calcmode="lin" valueType="num">
                                      <p:cBhvr>
                                        <p:cTn id="34"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35"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36"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37" dur="1000"/>
                                        <p:tgtEl>
                                          <p:spTgt spid="3">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wipe(down)">
                                      <p:cBhvr>
                                        <p:cTn id="42" dur="500"/>
                                        <p:tgtEl>
                                          <p:spTgt spid="3">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 calcmode="lin" valueType="num">
                                      <p:cBhvr>
                                        <p:cTn id="47"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48" dur="500" fill="hold"/>
                                        <p:tgtEl>
                                          <p:spTgt spid="3">
                                            <p:txEl>
                                              <p:pRg st="5" end="5"/>
                                            </p:txEl>
                                          </p:spTgt>
                                        </p:tgtEl>
                                        <p:attrNameLst>
                                          <p:attrName>ppt_h</p:attrName>
                                        </p:attrNameLst>
                                      </p:cBhvr>
                                      <p:tavLst>
                                        <p:tav tm="0">
                                          <p:val>
                                            <p:fltVal val="0"/>
                                          </p:val>
                                        </p:tav>
                                        <p:tav tm="100000">
                                          <p:val>
                                            <p:strVal val="#ppt_h"/>
                                          </p:val>
                                        </p:tav>
                                      </p:tavLst>
                                    </p:anim>
                                    <p:animEffect transition="in" filter="fade">
                                      <p:cBhvr>
                                        <p:cTn id="49" dur="500"/>
                                        <p:tgtEl>
                                          <p:spTgt spid="3">
                                            <p:txEl>
                                              <p:pRg st="5" end="5"/>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nodeType="clickEffect">
                                  <p:stCondLst>
                                    <p:cond delay="0"/>
                                  </p:stCondLst>
                                  <p:childTnLst>
                                    <p:set>
                                      <p:cBhvr>
                                        <p:cTn id="53" dur="1" fill="hold">
                                          <p:stCondLst>
                                            <p:cond delay="0"/>
                                          </p:stCondLst>
                                        </p:cTn>
                                        <p:tgtEl>
                                          <p:spTgt spid="3">
                                            <p:txEl>
                                              <p:pRg st="6" end="6"/>
                                            </p:txEl>
                                          </p:spTgt>
                                        </p:tgtEl>
                                        <p:attrNameLst>
                                          <p:attrName>style.visibility</p:attrName>
                                        </p:attrNameLst>
                                      </p:cBhvr>
                                      <p:to>
                                        <p:strVal val="visible"/>
                                      </p:to>
                                    </p:set>
                                    <p:anim calcmode="lin" valueType="num">
                                      <p:cBhvr>
                                        <p:cTn id="54"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55"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5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lide9_90.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p:transition spd="slow">
    <p:randomBar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stockphoto-1253590992-612x612.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normAutofit fontScale="90000"/>
          </a:bodyPr>
          <a:lstStyle/>
          <a:p>
            <a:pPr algn="ct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II.Một</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số</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đặc</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trưng</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cơ</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bản</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của</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quần</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xã</a:t>
            </a:r>
            <a:endPar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endParaRPr>
          </a:p>
        </p:txBody>
      </p:sp>
      <p:sp>
        <p:nvSpPr>
          <p:cNvPr id="3" name="Content Placeholder 2"/>
          <p:cNvSpPr>
            <a:spLocks noGrp="1"/>
          </p:cNvSpPr>
          <p:nvPr>
            <p:ph sz="quarter" idx="1"/>
          </p:nvPr>
        </p:nvSpPr>
        <p:spPr/>
        <p:txBody>
          <a:bodyPr/>
          <a:lstStyle/>
          <a:p>
            <a:pPr>
              <a:buFont typeface="Wingdings" pitchFamily="2" charset="2"/>
              <a:buChar char="§"/>
            </a:pPr>
            <a:r>
              <a:rPr lang="en-US" dirty="0" err="1">
                <a:latin typeface="Times New Roman" pitchFamily="18" charset="0"/>
                <a:cs typeface="Times New Roman" pitchFamily="18" charset="0"/>
              </a:rPr>
              <a:t>Mỗi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có</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những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đặc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trưng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cơ</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bản,là</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dấu</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hiệu</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để</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phân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biệt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này</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với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khác.Một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số</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đặc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trưng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cơ</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bản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của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như</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độ</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dạng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và</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thành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phần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loài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trong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endParaRPr lang="en-US" dirty="0">
              <a:latin typeface="Times New Roman" pitchFamily="18" charset="0"/>
              <a:cs typeface="Times New Roman" pitchFamily="18" charset="0"/>
            </a:endParaRPr>
          </a:p>
          <a:p>
            <a:pPr>
              <a:buFont typeface="Wingdings" pitchFamily="2" charset="2"/>
              <a:buChar char="§"/>
            </a:pPr>
            <a:r>
              <a:rPr lang="en-US" dirty="0" err="1">
                <a:latin typeface="Times New Roman" pitchFamily="18" charset="0"/>
                <a:cs typeface="Times New Roman" pitchFamily="18" charset="0"/>
              </a:rPr>
              <a:t>Độ</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dạng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của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được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thể</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hiện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bằng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mức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độ</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phong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phú</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về</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số</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lượng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loài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và</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số</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lượng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cá</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thể</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của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mỗi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loài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trong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endParaRPr lang="en-US" dirty="0">
              <a:latin typeface="Times New Roman" pitchFamily="18" charset="0"/>
              <a:cs typeface="Times New Roman" pitchFamily="18" charset="0"/>
            </a:endParaRPr>
          </a:p>
          <a:p>
            <a:pPr>
              <a:buFont typeface="Wingdings" pitchFamily="2" charset="2"/>
              <a:buChar char="§"/>
            </a:pPr>
            <a:r>
              <a:rPr lang="en-US" dirty="0" err="1">
                <a:latin typeface="Times New Roman" pitchFamily="18" charset="0"/>
                <a:cs typeface="Times New Roman" pitchFamily="18" charset="0"/>
              </a:rPr>
              <a:t>Loài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ưu</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thế</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là</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loài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có</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số</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lượng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cá</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thể</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nhiều,hoạt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động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mạnh,đóng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vai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trò</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quan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trọng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trong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r>
              <a:rPr lang="en-US" dirty="0">
                <a:latin typeface="Times New Roman" pitchFamily="18" charset="0"/>
                <a:cs typeface="Times New Roman" pitchFamily="18" charset="0"/>
              </a:rPr>
              <a:t>.</a:t>
            </a:r>
          </a:p>
          <a:p>
            <a:pPr>
              <a:buFont typeface="Wingdings" pitchFamily="2" charset="2"/>
              <a:buChar char="§"/>
            </a:pPr>
            <a:r>
              <a:rPr lang="en-US" dirty="0" err="1">
                <a:latin typeface="Times New Roman" pitchFamily="18" charset="0"/>
                <a:cs typeface="Times New Roman" pitchFamily="18" charset="0"/>
              </a:rPr>
              <a:t>Loài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đặc</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trưng</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là</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loài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chỉ</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có</a:t>
            </a:r>
            <a:r>
              <a:rPr lang="en-US" dirty="0">
                <a:latin typeface="Times New Roman" pitchFamily="18" charset="0"/>
                <a:cs typeface="Times New Roman" pitchFamily="18" charset="0"/>
              </a:rPr>
              <a:t> ở </a:t>
            </a:r>
            <a:r>
              <a:rPr lang="en-US" dirty="0" err="1">
                <a:latin typeface="Times New Roman" pitchFamily="18" charset="0"/>
                <a:cs typeface="Times New Roman" pitchFamily="18" charset="0"/>
              </a:rPr>
              <a:t>một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r>
              <a:rPr lang="en-US" dirty="0">
                <a:latin typeface="Times New Roman" pitchFamily="18" charset="0"/>
                <a:cs typeface="Times New Roman" pitchFamily="18" charset="0"/>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80">
                                          <p:stCondLst>
                                            <p:cond delay="0"/>
                                          </p:stCondLst>
                                        </p:cTn>
                                        <p:tgtEl>
                                          <p:spTgt spid="3">
                                            <p:txEl>
                                              <p:pRg st="0" end="0"/>
                                            </p:txEl>
                                          </p:spTgt>
                                        </p:tgtEl>
                                      </p:cBhvr>
                                    </p:animEffect>
                                    <p:anim calcmode="lin" valueType="num">
                                      <p:cBhvr>
                                        <p:cTn id="13"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xEl>
                                              <p:pRg st="0" end="0"/>
                                            </p:txEl>
                                          </p:spTgt>
                                        </p:tgtEl>
                                      </p:cBhvr>
                                      <p:to x="100000" y="60000"/>
                                    </p:animScale>
                                    <p:animScale>
                                      <p:cBhvr>
                                        <p:cTn id="19" dur="166" decel="50000">
                                          <p:stCondLst>
                                            <p:cond delay="676"/>
                                          </p:stCondLst>
                                        </p:cTn>
                                        <p:tgtEl>
                                          <p:spTgt spid="3">
                                            <p:txEl>
                                              <p:pRg st="0" end="0"/>
                                            </p:txEl>
                                          </p:spTgt>
                                        </p:tgtEl>
                                      </p:cBhvr>
                                      <p:to x="100000" y="100000"/>
                                    </p:animScale>
                                    <p:animScale>
                                      <p:cBhvr>
                                        <p:cTn id="20" dur="26">
                                          <p:stCondLst>
                                            <p:cond delay="1312"/>
                                          </p:stCondLst>
                                        </p:cTn>
                                        <p:tgtEl>
                                          <p:spTgt spid="3">
                                            <p:txEl>
                                              <p:pRg st="0" end="0"/>
                                            </p:txEl>
                                          </p:spTgt>
                                        </p:tgtEl>
                                      </p:cBhvr>
                                      <p:to x="100000" y="80000"/>
                                    </p:animScale>
                                    <p:animScale>
                                      <p:cBhvr>
                                        <p:cTn id="21" dur="166" decel="50000">
                                          <p:stCondLst>
                                            <p:cond delay="1338"/>
                                          </p:stCondLst>
                                        </p:cTn>
                                        <p:tgtEl>
                                          <p:spTgt spid="3">
                                            <p:txEl>
                                              <p:pRg st="0" end="0"/>
                                            </p:txEl>
                                          </p:spTgt>
                                        </p:tgtEl>
                                      </p:cBhvr>
                                      <p:to x="100000" y="100000"/>
                                    </p:animScale>
                                    <p:animScale>
                                      <p:cBhvr>
                                        <p:cTn id="22" dur="26">
                                          <p:stCondLst>
                                            <p:cond delay="1642"/>
                                          </p:stCondLst>
                                        </p:cTn>
                                        <p:tgtEl>
                                          <p:spTgt spid="3">
                                            <p:txEl>
                                              <p:pRg st="0" end="0"/>
                                            </p:txEl>
                                          </p:spTgt>
                                        </p:tgtEl>
                                      </p:cBhvr>
                                      <p:to x="100000" y="90000"/>
                                    </p:animScale>
                                    <p:animScale>
                                      <p:cBhvr>
                                        <p:cTn id="23" dur="166" decel="50000">
                                          <p:stCondLst>
                                            <p:cond delay="1668"/>
                                          </p:stCondLst>
                                        </p:cTn>
                                        <p:tgtEl>
                                          <p:spTgt spid="3">
                                            <p:txEl>
                                              <p:pRg st="0" end="0"/>
                                            </p:txEl>
                                          </p:spTgt>
                                        </p:tgtEl>
                                      </p:cBhvr>
                                      <p:to x="100000" y="100000"/>
                                    </p:animScale>
                                    <p:animScale>
                                      <p:cBhvr>
                                        <p:cTn id="24" dur="26">
                                          <p:stCondLst>
                                            <p:cond delay="1808"/>
                                          </p:stCondLst>
                                        </p:cTn>
                                        <p:tgtEl>
                                          <p:spTgt spid="3">
                                            <p:txEl>
                                              <p:pRg st="0" end="0"/>
                                            </p:txEl>
                                          </p:spTgt>
                                        </p:tgtEl>
                                      </p:cBhvr>
                                      <p:to x="100000" y="95000"/>
                                    </p:animScale>
                                    <p:animScale>
                                      <p:cBhvr>
                                        <p:cTn id="25" dur="166" decel="50000">
                                          <p:stCondLst>
                                            <p:cond delay="1834"/>
                                          </p:stCondLst>
                                        </p:cTn>
                                        <p:tgtEl>
                                          <p:spTgt spid="3">
                                            <p:txEl>
                                              <p:pRg st="0" end="0"/>
                                            </p:txEl>
                                          </p:spTgt>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6" presetClass="entr" presetSubtype="0" fill="hold" nodeType="click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wipe(down)">
                                      <p:cBhvr>
                                        <p:cTn id="30" dur="580">
                                          <p:stCondLst>
                                            <p:cond delay="0"/>
                                          </p:stCondLst>
                                        </p:cTn>
                                        <p:tgtEl>
                                          <p:spTgt spid="3">
                                            <p:txEl>
                                              <p:pRg st="1" end="1"/>
                                            </p:txEl>
                                          </p:spTgt>
                                        </p:tgtEl>
                                      </p:cBhvr>
                                    </p:animEffect>
                                    <p:anim calcmode="lin" valueType="num">
                                      <p:cBhvr>
                                        <p:cTn id="31"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2"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3"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4"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5"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6" dur="26">
                                          <p:stCondLst>
                                            <p:cond delay="650"/>
                                          </p:stCondLst>
                                        </p:cTn>
                                        <p:tgtEl>
                                          <p:spTgt spid="3">
                                            <p:txEl>
                                              <p:pRg st="1" end="1"/>
                                            </p:txEl>
                                          </p:spTgt>
                                        </p:tgtEl>
                                      </p:cBhvr>
                                      <p:to x="100000" y="60000"/>
                                    </p:animScale>
                                    <p:animScale>
                                      <p:cBhvr>
                                        <p:cTn id="37" dur="166" decel="50000">
                                          <p:stCondLst>
                                            <p:cond delay="676"/>
                                          </p:stCondLst>
                                        </p:cTn>
                                        <p:tgtEl>
                                          <p:spTgt spid="3">
                                            <p:txEl>
                                              <p:pRg st="1" end="1"/>
                                            </p:txEl>
                                          </p:spTgt>
                                        </p:tgtEl>
                                      </p:cBhvr>
                                      <p:to x="100000" y="100000"/>
                                    </p:animScale>
                                    <p:animScale>
                                      <p:cBhvr>
                                        <p:cTn id="38" dur="26">
                                          <p:stCondLst>
                                            <p:cond delay="1312"/>
                                          </p:stCondLst>
                                        </p:cTn>
                                        <p:tgtEl>
                                          <p:spTgt spid="3">
                                            <p:txEl>
                                              <p:pRg st="1" end="1"/>
                                            </p:txEl>
                                          </p:spTgt>
                                        </p:tgtEl>
                                      </p:cBhvr>
                                      <p:to x="100000" y="80000"/>
                                    </p:animScale>
                                    <p:animScale>
                                      <p:cBhvr>
                                        <p:cTn id="39" dur="166" decel="50000">
                                          <p:stCondLst>
                                            <p:cond delay="1338"/>
                                          </p:stCondLst>
                                        </p:cTn>
                                        <p:tgtEl>
                                          <p:spTgt spid="3">
                                            <p:txEl>
                                              <p:pRg st="1" end="1"/>
                                            </p:txEl>
                                          </p:spTgt>
                                        </p:tgtEl>
                                      </p:cBhvr>
                                      <p:to x="100000" y="100000"/>
                                    </p:animScale>
                                    <p:animScale>
                                      <p:cBhvr>
                                        <p:cTn id="40" dur="26">
                                          <p:stCondLst>
                                            <p:cond delay="1642"/>
                                          </p:stCondLst>
                                        </p:cTn>
                                        <p:tgtEl>
                                          <p:spTgt spid="3">
                                            <p:txEl>
                                              <p:pRg st="1" end="1"/>
                                            </p:txEl>
                                          </p:spTgt>
                                        </p:tgtEl>
                                      </p:cBhvr>
                                      <p:to x="100000" y="90000"/>
                                    </p:animScale>
                                    <p:animScale>
                                      <p:cBhvr>
                                        <p:cTn id="41" dur="166" decel="50000">
                                          <p:stCondLst>
                                            <p:cond delay="1668"/>
                                          </p:stCondLst>
                                        </p:cTn>
                                        <p:tgtEl>
                                          <p:spTgt spid="3">
                                            <p:txEl>
                                              <p:pRg st="1" end="1"/>
                                            </p:txEl>
                                          </p:spTgt>
                                        </p:tgtEl>
                                      </p:cBhvr>
                                      <p:to x="100000" y="100000"/>
                                    </p:animScale>
                                    <p:animScale>
                                      <p:cBhvr>
                                        <p:cTn id="42" dur="26">
                                          <p:stCondLst>
                                            <p:cond delay="1808"/>
                                          </p:stCondLst>
                                        </p:cTn>
                                        <p:tgtEl>
                                          <p:spTgt spid="3">
                                            <p:txEl>
                                              <p:pRg st="1" end="1"/>
                                            </p:txEl>
                                          </p:spTgt>
                                        </p:tgtEl>
                                      </p:cBhvr>
                                      <p:to x="100000" y="95000"/>
                                    </p:animScale>
                                    <p:animScale>
                                      <p:cBhvr>
                                        <p:cTn id="43" dur="166" decel="50000">
                                          <p:stCondLst>
                                            <p:cond delay="1834"/>
                                          </p:stCondLst>
                                        </p:cTn>
                                        <p:tgtEl>
                                          <p:spTgt spid="3">
                                            <p:txEl>
                                              <p:pRg st="1" end="1"/>
                                            </p:txEl>
                                          </p:spTgt>
                                        </p:tgtEl>
                                      </p:cBhvr>
                                      <p:to x="100000" y="100000"/>
                                    </p:animScale>
                                  </p:childTnLst>
                                </p:cTn>
                              </p:par>
                            </p:childTnLst>
                          </p:cTn>
                        </p:par>
                      </p:childTnLst>
                    </p:cTn>
                  </p:par>
                  <p:par>
                    <p:cTn id="44" fill="hold">
                      <p:stCondLst>
                        <p:cond delay="indefinite"/>
                      </p:stCondLst>
                      <p:childTnLst>
                        <p:par>
                          <p:cTn id="45" fill="hold">
                            <p:stCondLst>
                              <p:cond delay="0"/>
                            </p:stCondLst>
                            <p:childTnLst>
                              <p:par>
                                <p:cTn id="46" presetID="26" presetClass="entr" presetSubtype="0" fill="hold" nodeType="clickEffect">
                                  <p:stCondLst>
                                    <p:cond delay="0"/>
                                  </p:stCondLst>
                                  <p:childTnLst>
                                    <p:set>
                                      <p:cBhvr>
                                        <p:cTn id="47" dur="1" fill="hold">
                                          <p:stCondLst>
                                            <p:cond delay="0"/>
                                          </p:stCondLst>
                                        </p:cTn>
                                        <p:tgtEl>
                                          <p:spTgt spid="3">
                                            <p:txEl>
                                              <p:pRg st="2" end="2"/>
                                            </p:txEl>
                                          </p:spTgt>
                                        </p:tgtEl>
                                        <p:attrNameLst>
                                          <p:attrName>style.visibility</p:attrName>
                                        </p:attrNameLst>
                                      </p:cBhvr>
                                      <p:to>
                                        <p:strVal val="visible"/>
                                      </p:to>
                                    </p:set>
                                    <p:animEffect transition="in" filter="wipe(down)">
                                      <p:cBhvr>
                                        <p:cTn id="48" dur="580">
                                          <p:stCondLst>
                                            <p:cond delay="0"/>
                                          </p:stCondLst>
                                        </p:cTn>
                                        <p:tgtEl>
                                          <p:spTgt spid="3">
                                            <p:txEl>
                                              <p:pRg st="2" end="2"/>
                                            </p:txEl>
                                          </p:spTgt>
                                        </p:tgtEl>
                                      </p:cBhvr>
                                    </p:animEffect>
                                    <p:anim calcmode="lin" valueType="num">
                                      <p:cBhvr>
                                        <p:cTn id="49"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50"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1"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2"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3"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4" dur="26">
                                          <p:stCondLst>
                                            <p:cond delay="650"/>
                                          </p:stCondLst>
                                        </p:cTn>
                                        <p:tgtEl>
                                          <p:spTgt spid="3">
                                            <p:txEl>
                                              <p:pRg st="2" end="2"/>
                                            </p:txEl>
                                          </p:spTgt>
                                        </p:tgtEl>
                                      </p:cBhvr>
                                      <p:to x="100000" y="60000"/>
                                    </p:animScale>
                                    <p:animScale>
                                      <p:cBhvr>
                                        <p:cTn id="55" dur="166" decel="50000">
                                          <p:stCondLst>
                                            <p:cond delay="676"/>
                                          </p:stCondLst>
                                        </p:cTn>
                                        <p:tgtEl>
                                          <p:spTgt spid="3">
                                            <p:txEl>
                                              <p:pRg st="2" end="2"/>
                                            </p:txEl>
                                          </p:spTgt>
                                        </p:tgtEl>
                                      </p:cBhvr>
                                      <p:to x="100000" y="100000"/>
                                    </p:animScale>
                                    <p:animScale>
                                      <p:cBhvr>
                                        <p:cTn id="56" dur="26">
                                          <p:stCondLst>
                                            <p:cond delay="1312"/>
                                          </p:stCondLst>
                                        </p:cTn>
                                        <p:tgtEl>
                                          <p:spTgt spid="3">
                                            <p:txEl>
                                              <p:pRg st="2" end="2"/>
                                            </p:txEl>
                                          </p:spTgt>
                                        </p:tgtEl>
                                      </p:cBhvr>
                                      <p:to x="100000" y="80000"/>
                                    </p:animScale>
                                    <p:animScale>
                                      <p:cBhvr>
                                        <p:cTn id="57" dur="166" decel="50000">
                                          <p:stCondLst>
                                            <p:cond delay="1338"/>
                                          </p:stCondLst>
                                        </p:cTn>
                                        <p:tgtEl>
                                          <p:spTgt spid="3">
                                            <p:txEl>
                                              <p:pRg st="2" end="2"/>
                                            </p:txEl>
                                          </p:spTgt>
                                        </p:tgtEl>
                                      </p:cBhvr>
                                      <p:to x="100000" y="100000"/>
                                    </p:animScale>
                                    <p:animScale>
                                      <p:cBhvr>
                                        <p:cTn id="58" dur="26">
                                          <p:stCondLst>
                                            <p:cond delay="1642"/>
                                          </p:stCondLst>
                                        </p:cTn>
                                        <p:tgtEl>
                                          <p:spTgt spid="3">
                                            <p:txEl>
                                              <p:pRg st="2" end="2"/>
                                            </p:txEl>
                                          </p:spTgt>
                                        </p:tgtEl>
                                      </p:cBhvr>
                                      <p:to x="100000" y="90000"/>
                                    </p:animScale>
                                    <p:animScale>
                                      <p:cBhvr>
                                        <p:cTn id="59" dur="166" decel="50000">
                                          <p:stCondLst>
                                            <p:cond delay="1668"/>
                                          </p:stCondLst>
                                        </p:cTn>
                                        <p:tgtEl>
                                          <p:spTgt spid="3">
                                            <p:txEl>
                                              <p:pRg st="2" end="2"/>
                                            </p:txEl>
                                          </p:spTgt>
                                        </p:tgtEl>
                                      </p:cBhvr>
                                      <p:to x="100000" y="100000"/>
                                    </p:animScale>
                                    <p:animScale>
                                      <p:cBhvr>
                                        <p:cTn id="60" dur="26">
                                          <p:stCondLst>
                                            <p:cond delay="1808"/>
                                          </p:stCondLst>
                                        </p:cTn>
                                        <p:tgtEl>
                                          <p:spTgt spid="3">
                                            <p:txEl>
                                              <p:pRg st="2" end="2"/>
                                            </p:txEl>
                                          </p:spTgt>
                                        </p:tgtEl>
                                      </p:cBhvr>
                                      <p:to x="100000" y="95000"/>
                                    </p:animScale>
                                    <p:animScale>
                                      <p:cBhvr>
                                        <p:cTn id="61" dur="166" decel="50000">
                                          <p:stCondLst>
                                            <p:cond delay="1834"/>
                                          </p:stCondLst>
                                        </p:cTn>
                                        <p:tgtEl>
                                          <p:spTgt spid="3">
                                            <p:txEl>
                                              <p:pRg st="2" end="2"/>
                                            </p:txEl>
                                          </p:spTgt>
                                        </p:tgtEl>
                                      </p:cBhvr>
                                      <p:to x="100000" y="100000"/>
                                    </p:animScale>
                                  </p:childTnLst>
                                </p:cTn>
                              </p:par>
                            </p:childTnLst>
                          </p:cTn>
                        </p:par>
                      </p:childTnLst>
                    </p:cTn>
                  </p:par>
                  <p:par>
                    <p:cTn id="62" fill="hold">
                      <p:stCondLst>
                        <p:cond delay="indefinite"/>
                      </p:stCondLst>
                      <p:childTnLst>
                        <p:par>
                          <p:cTn id="63" fill="hold">
                            <p:stCondLst>
                              <p:cond delay="0"/>
                            </p:stCondLst>
                            <p:childTnLst>
                              <p:par>
                                <p:cTn id="64" presetID="26" presetClass="entr" presetSubtype="0" fill="hold" nodeType="clickEffect">
                                  <p:stCondLst>
                                    <p:cond delay="0"/>
                                  </p:stCondLst>
                                  <p:childTnLst>
                                    <p:set>
                                      <p:cBhvr>
                                        <p:cTn id="65" dur="1" fill="hold">
                                          <p:stCondLst>
                                            <p:cond delay="0"/>
                                          </p:stCondLst>
                                        </p:cTn>
                                        <p:tgtEl>
                                          <p:spTgt spid="3">
                                            <p:txEl>
                                              <p:pRg st="3" end="3"/>
                                            </p:txEl>
                                          </p:spTgt>
                                        </p:tgtEl>
                                        <p:attrNameLst>
                                          <p:attrName>style.visibility</p:attrName>
                                        </p:attrNameLst>
                                      </p:cBhvr>
                                      <p:to>
                                        <p:strVal val="visible"/>
                                      </p:to>
                                    </p:set>
                                    <p:animEffect transition="in" filter="wipe(down)">
                                      <p:cBhvr>
                                        <p:cTn id="66" dur="580">
                                          <p:stCondLst>
                                            <p:cond delay="0"/>
                                          </p:stCondLst>
                                        </p:cTn>
                                        <p:tgtEl>
                                          <p:spTgt spid="3">
                                            <p:txEl>
                                              <p:pRg st="3" end="3"/>
                                            </p:txEl>
                                          </p:spTgt>
                                        </p:tgtEl>
                                      </p:cBhvr>
                                    </p:animEffect>
                                    <p:anim calcmode="lin" valueType="num">
                                      <p:cBhvr>
                                        <p:cTn id="67"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68"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69"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70"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71"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72" dur="26">
                                          <p:stCondLst>
                                            <p:cond delay="650"/>
                                          </p:stCondLst>
                                        </p:cTn>
                                        <p:tgtEl>
                                          <p:spTgt spid="3">
                                            <p:txEl>
                                              <p:pRg st="3" end="3"/>
                                            </p:txEl>
                                          </p:spTgt>
                                        </p:tgtEl>
                                      </p:cBhvr>
                                      <p:to x="100000" y="60000"/>
                                    </p:animScale>
                                    <p:animScale>
                                      <p:cBhvr>
                                        <p:cTn id="73" dur="166" decel="50000">
                                          <p:stCondLst>
                                            <p:cond delay="676"/>
                                          </p:stCondLst>
                                        </p:cTn>
                                        <p:tgtEl>
                                          <p:spTgt spid="3">
                                            <p:txEl>
                                              <p:pRg st="3" end="3"/>
                                            </p:txEl>
                                          </p:spTgt>
                                        </p:tgtEl>
                                      </p:cBhvr>
                                      <p:to x="100000" y="100000"/>
                                    </p:animScale>
                                    <p:animScale>
                                      <p:cBhvr>
                                        <p:cTn id="74" dur="26">
                                          <p:stCondLst>
                                            <p:cond delay="1312"/>
                                          </p:stCondLst>
                                        </p:cTn>
                                        <p:tgtEl>
                                          <p:spTgt spid="3">
                                            <p:txEl>
                                              <p:pRg st="3" end="3"/>
                                            </p:txEl>
                                          </p:spTgt>
                                        </p:tgtEl>
                                      </p:cBhvr>
                                      <p:to x="100000" y="80000"/>
                                    </p:animScale>
                                    <p:animScale>
                                      <p:cBhvr>
                                        <p:cTn id="75" dur="166" decel="50000">
                                          <p:stCondLst>
                                            <p:cond delay="1338"/>
                                          </p:stCondLst>
                                        </p:cTn>
                                        <p:tgtEl>
                                          <p:spTgt spid="3">
                                            <p:txEl>
                                              <p:pRg st="3" end="3"/>
                                            </p:txEl>
                                          </p:spTgt>
                                        </p:tgtEl>
                                      </p:cBhvr>
                                      <p:to x="100000" y="100000"/>
                                    </p:animScale>
                                    <p:animScale>
                                      <p:cBhvr>
                                        <p:cTn id="76" dur="26">
                                          <p:stCondLst>
                                            <p:cond delay="1642"/>
                                          </p:stCondLst>
                                        </p:cTn>
                                        <p:tgtEl>
                                          <p:spTgt spid="3">
                                            <p:txEl>
                                              <p:pRg st="3" end="3"/>
                                            </p:txEl>
                                          </p:spTgt>
                                        </p:tgtEl>
                                      </p:cBhvr>
                                      <p:to x="100000" y="90000"/>
                                    </p:animScale>
                                    <p:animScale>
                                      <p:cBhvr>
                                        <p:cTn id="77" dur="166" decel="50000">
                                          <p:stCondLst>
                                            <p:cond delay="1668"/>
                                          </p:stCondLst>
                                        </p:cTn>
                                        <p:tgtEl>
                                          <p:spTgt spid="3">
                                            <p:txEl>
                                              <p:pRg st="3" end="3"/>
                                            </p:txEl>
                                          </p:spTgt>
                                        </p:tgtEl>
                                      </p:cBhvr>
                                      <p:to x="100000" y="100000"/>
                                    </p:animScale>
                                    <p:animScale>
                                      <p:cBhvr>
                                        <p:cTn id="78" dur="26">
                                          <p:stCondLst>
                                            <p:cond delay="1808"/>
                                          </p:stCondLst>
                                        </p:cTn>
                                        <p:tgtEl>
                                          <p:spTgt spid="3">
                                            <p:txEl>
                                              <p:pRg st="3" end="3"/>
                                            </p:txEl>
                                          </p:spTgt>
                                        </p:tgtEl>
                                      </p:cBhvr>
                                      <p:to x="100000" y="95000"/>
                                    </p:animScale>
                                    <p:animScale>
                                      <p:cBhvr>
                                        <p:cTn id="79" dur="166" decel="50000">
                                          <p:stCondLst>
                                            <p:cond delay="1834"/>
                                          </p:stCondLst>
                                        </p:cTn>
                                        <p:tgtEl>
                                          <p:spTgt spid="3">
                                            <p:txEl>
                                              <p:pRg st="3" end="3"/>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err="1" smtClean="0">
                <a:solidFill>
                  <a:schemeClr val="tx1"/>
                </a:solidFill>
                <a:latin typeface="Times New Roman" pitchFamily="18" charset="0"/>
                <a:cs typeface="Times New Roman" pitchFamily="18" charset="0"/>
              </a:rPr>
              <a:t>Một</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số</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ví</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dụ</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về</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đặc</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trưng</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cơ</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bản</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của</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quần</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xã</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sinh</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vật</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lstStyle/>
          <a:p>
            <a:pPr>
              <a:buNone/>
            </a:pPr>
            <a:r>
              <a:rPr lang="vi-VN" dirty="0" smtClean="0"/>
              <a:t>- Thành phần loài trong quần xã:</a:t>
            </a:r>
          </a:p>
          <a:p>
            <a:pPr>
              <a:buNone/>
            </a:pPr>
            <a:r>
              <a:rPr lang="vi-VN" dirty="0" smtClean="0"/>
              <a:t>+ Loài ưu thế là loài có số lượng cá thể nhiều, hoạt động mạng, đóng vai trò quan trọng trong quần xã. Ví dụ: Lúa là loài ưu thế trong quần xã ruộng lúa.</a:t>
            </a:r>
          </a:p>
          <a:p>
            <a:endParaRPr lang="en-US" dirty="0"/>
          </a:p>
        </p:txBody>
      </p:sp>
      <p:pic>
        <p:nvPicPr>
          <p:cNvPr id="4" name="Picture 3" descr="ly-thuyet-bai-43-quan-xa-sinh-vat-3.png"/>
          <p:cNvPicPr>
            <a:picLocks noChangeAspect="1"/>
          </p:cNvPicPr>
          <p:nvPr/>
        </p:nvPicPr>
        <p:blipFill>
          <a:blip r:embed="rId2"/>
          <a:stretch>
            <a:fillRect/>
          </a:stretch>
        </p:blipFill>
        <p:spPr>
          <a:xfrm>
            <a:off x="381000" y="3276600"/>
            <a:ext cx="4648200" cy="2381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circle(in)">
                                      <p:cBhvr>
                                        <p:cTn id="25"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b="1" dirty="0" err="1" smtClean="0">
                <a:solidFill>
                  <a:schemeClr val="tx1"/>
                </a:solidFill>
                <a:latin typeface="Times New Roman" pitchFamily="18" charset="0"/>
                <a:cs typeface="Times New Roman" pitchFamily="18" charset="0"/>
              </a:rPr>
              <a:t>Một</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số</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ví</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dụ</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về</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đặc</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trưng</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cơ</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bản</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của</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quần</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xã</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sinh</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vật</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lstStyle/>
          <a:p>
            <a:pPr>
              <a:buNone/>
            </a:pPr>
            <a:r>
              <a:rPr lang="vi-VN" dirty="0" smtClean="0"/>
              <a:t>+ Loài đặc trưng là loài chỉ có ở một quần xã hoặc có nhiều hơn hẳn các loài khác trong quần xã. Ví dụ: Cá cóc là loài đặc trưng của Vườn Quốc gia Tam Đảo.</a:t>
            </a:r>
            <a:endParaRPr lang="en-US" dirty="0"/>
          </a:p>
        </p:txBody>
      </p:sp>
      <p:pic>
        <p:nvPicPr>
          <p:cNvPr id="4" name="Picture 3" descr="ly-thuyet-bai-43-quan-xa-sinh-vat-4.png"/>
          <p:cNvPicPr>
            <a:picLocks noChangeAspect="1"/>
          </p:cNvPicPr>
          <p:nvPr/>
        </p:nvPicPr>
        <p:blipFill>
          <a:blip r:embed="rId2"/>
          <a:stretch>
            <a:fillRect/>
          </a:stretch>
        </p:blipFill>
        <p:spPr>
          <a:xfrm>
            <a:off x="2971800" y="3048000"/>
            <a:ext cx="5400675" cy="200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2"/>
                                        </p:tgtEl>
                                        <p:attrNameLst>
                                          <p:attrName>style.color</p:attrName>
                                        </p:attrNameLst>
                                      </p:cBhvr>
                                      <p:to>
                                        <a:schemeClr val="bg1"/>
                                      </p:to>
                                    </p:animClr>
                                    <p:animClr clrSpc="rgb" dir="cw">
                                      <p:cBhvr>
                                        <p:cTn id="7" dur="250" autoRev="1" fill="remove"/>
                                        <p:tgtEl>
                                          <p:spTgt spid="2"/>
                                        </p:tgtEl>
                                        <p:attrNameLst>
                                          <p:attrName>fillcolor</p:attrName>
                                        </p:attrNameLst>
                                      </p:cBhvr>
                                      <p:to>
                                        <a:schemeClr val="bg1"/>
                                      </p:to>
                                    </p:animClr>
                                    <p:set>
                                      <p:cBhvr>
                                        <p:cTn id="8" dur="250" autoRev="1" fill="remove"/>
                                        <p:tgtEl>
                                          <p:spTgt spid="2"/>
                                        </p:tgtEl>
                                        <p:attrNameLst>
                                          <p:attrName>fill.type</p:attrName>
                                        </p:attrNameLst>
                                      </p:cBhvr>
                                      <p:to>
                                        <p:strVal val="solid"/>
                                      </p:to>
                                    </p:set>
                                    <p:set>
                                      <p:cBhvr>
                                        <p:cTn id="9" dur="250" autoRev="1" fill="remove"/>
                                        <p:tgtEl>
                                          <p:spTgt spid="2"/>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000"/>
                                        <p:tgtEl>
                                          <p:spTgt spid="4"/>
                                        </p:tgtEl>
                                      </p:cBhvr>
                                    </p:animEffect>
                                    <p:anim calcmode="lin" valueType="num">
                                      <p:cBhvr>
                                        <p:cTn id="21" dur="1000" fill="hold"/>
                                        <p:tgtEl>
                                          <p:spTgt spid="4"/>
                                        </p:tgtEl>
                                        <p:attrNameLst>
                                          <p:attrName>ppt_x</p:attrName>
                                        </p:attrNameLst>
                                      </p:cBhvr>
                                      <p:tavLst>
                                        <p:tav tm="0">
                                          <p:val>
                                            <p:strVal val="#ppt_x"/>
                                          </p:val>
                                        </p:tav>
                                        <p:tav tm="100000">
                                          <p:val>
                                            <p:strVal val="#ppt_x"/>
                                          </p:val>
                                        </p:tav>
                                      </p:tavLst>
                                    </p:anim>
                                    <p:anim calcmode="lin" valueType="num">
                                      <p:cBhvr>
                                        <p:cTn id="22"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2624" y="274638"/>
            <a:ext cx="7772400" cy="1179576"/>
          </a:xfrm>
        </p:spPr>
        <p:txBody>
          <a:bodyPr/>
          <a:lstStyle/>
          <a:p>
            <a:pPr algn="ctr"/>
            <a:r>
              <a:rPr lang="en-US" b="1" dirty="0" err="1" smtClean="0">
                <a:solidFill>
                  <a:schemeClr val="tx1"/>
                </a:solidFill>
                <a:latin typeface="Times New Roman" pitchFamily="18" charset="0"/>
                <a:cs typeface="Times New Roman" pitchFamily="18" charset="0"/>
              </a:rPr>
              <a:t>Nội</a:t>
            </a:r>
            <a:r>
              <a:rPr lang="en-US" b="1" dirty="0" smtClean="0">
                <a:solidFill>
                  <a:schemeClr val="tx1"/>
                </a:solidFill>
                <a:latin typeface="Times New Roman" pitchFamily="18" charset="0"/>
                <a:cs typeface="Times New Roman" pitchFamily="18" charset="0"/>
              </a:rPr>
              <a:t> dung </a:t>
            </a:r>
            <a:r>
              <a:rPr lang="en-US" b="1" dirty="0" err="1" smtClean="0">
                <a:solidFill>
                  <a:schemeClr val="tx1"/>
                </a:solidFill>
                <a:latin typeface="Times New Roman" pitchFamily="18" charset="0"/>
                <a:cs typeface="Times New Roman" pitchFamily="18" charset="0"/>
              </a:rPr>
              <a:t>bài</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học</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a:xfrm>
            <a:off x="914400" y="2140014"/>
            <a:ext cx="7772400" cy="3879786"/>
          </a:xfrm>
        </p:spPr>
        <p:txBody>
          <a:bodyPr/>
          <a:lstStyle/>
          <a:p>
            <a:pPr>
              <a:buNone/>
            </a:pP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Quần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xã</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có</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đặc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trưng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về</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độ</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dạng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thành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phần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loài</a:t>
            </a:r>
            <a:r>
              <a:rPr lang="en-US"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p:txBody>
      </p:sp>
      <p:pic>
        <p:nvPicPr>
          <p:cNvPr id="4" name="Picture 3" descr="istockphoto-1270355309-612x612.jpg"/>
          <p:cNvPicPr>
            <a:picLocks noChangeAspect="1"/>
          </p:cNvPicPr>
          <p:nvPr/>
        </p:nvPicPr>
        <p:blipFill>
          <a:blip r:embed="rId2"/>
          <a:stretch>
            <a:fillRect/>
          </a:stretch>
        </p:blipFill>
        <p:spPr>
          <a:xfrm>
            <a:off x="6814497" y="371107"/>
            <a:ext cx="1865376" cy="1865376"/>
          </a:xfrm>
          <a:prstGeom prst="rect">
            <a:avLst/>
          </a:prstGeom>
        </p:spPr>
      </p:pic>
      <p:pic>
        <p:nvPicPr>
          <p:cNvPr id="5" name="Picture 4" descr="images.jpg"/>
          <p:cNvPicPr>
            <a:picLocks noChangeAspect="1"/>
          </p:cNvPicPr>
          <p:nvPr/>
        </p:nvPicPr>
        <p:blipFill>
          <a:blip r:embed="rId3"/>
          <a:stretch>
            <a:fillRect/>
          </a:stretch>
        </p:blipFill>
        <p:spPr>
          <a:xfrm>
            <a:off x="1066800" y="3124200"/>
            <a:ext cx="3429000" cy="22098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2"/>
                                        </p:tgtEl>
                                        <p:attrNameLst>
                                          <p:attrName>style.color</p:attrName>
                                        </p:attrNameLst>
                                      </p:cBhvr>
                                      <p:to>
                                        <a:schemeClr val="bg1"/>
                                      </p:to>
                                    </p:animClr>
                                    <p:animClr clrSpc="rgb" dir="cw">
                                      <p:cBhvr>
                                        <p:cTn id="7" dur="250" autoRev="1" fill="remove"/>
                                        <p:tgtEl>
                                          <p:spTgt spid="2"/>
                                        </p:tgtEl>
                                        <p:attrNameLst>
                                          <p:attrName>fillcolor</p:attrName>
                                        </p:attrNameLst>
                                      </p:cBhvr>
                                      <p:to>
                                        <a:schemeClr val="bg1"/>
                                      </p:to>
                                    </p:animClr>
                                    <p:set>
                                      <p:cBhvr>
                                        <p:cTn id="8" dur="250" autoRev="1" fill="remove"/>
                                        <p:tgtEl>
                                          <p:spTgt spid="2"/>
                                        </p:tgtEl>
                                        <p:attrNameLst>
                                          <p:attrName>fill.type</p:attrName>
                                        </p:attrNameLst>
                                      </p:cBhvr>
                                      <p:to>
                                        <p:strVal val="solid"/>
                                      </p:to>
                                    </p:set>
                                    <p:set>
                                      <p:cBhvr>
                                        <p:cTn id="9" dur="250" autoRev="1" fill="remove"/>
                                        <p:tgtEl>
                                          <p:spTgt spid="2"/>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style.rotation</p:attrName>
                                        </p:attrNameLst>
                                      </p:cBhvr>
                                      <p:tavLst>
                                        <p:tav tm="0">
                                          <p:val>
                                            <p:fltVal val="90"/>
                                          </p:val>
                                        </p:tav>
                                        <p:tav tm="100000">
                                          <p:val>
                                            <p:fltVal val="0"/>
                                          </p:val>
                                        </p:tav>
                                      </p:tavLst>
                                    </p:anim>
                                    <p:animEffect transition="in" filter="fade">
                                      <p:cBhvr>
                                        <p:cTn id="17" dur="10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 calcmode="lin" valueType="num">
                                      <p:cBhvr additive="base">
                                        <p:cTn id="2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28600"/>
            <a:ext cx="7772400" cy="914400"/>
          </a:xfrm>
        </p:spPr>
        <p:txBody>
          <a:bodyPr/>
          <a:lstStyle/>
          <a:p>
            <a:pPr algn="ctr"/>
            <a:r>
              <a:rPr lang="en-US" b="1" dirty="0" err="1">
                <a:solidFill>
                  <a:schemeClr val="tx1"/>
                </a:solidFill>
                <a:latin typeface="Times New Roman" pitchFamily="18" charset="0"/>
                <a:cs typeface="Times New Roman" pitchFamily="18" charset="0"/>
              </a:rPr>
              <a:t>Trả</a:t>
            </a:r>
            <a:r>
              <a:rPr lang="en-US" b="1" dirty="0">
                <a:solidFill>
                  <a:schemeClr val="tx1"/>
                </a:solidFill>
                <a:latin typeface="Times New Roman" pitchFamily="18" charset="0"/>
                <a:cs typeface="Times New Roman" pitchFamily="18" charset="0"/>
              </a:rPr>
              <a:t> </a:t>
            </a:r>
            <a:r>
              <a:rPr lang="en-US" b="1" dirty="0" err="1">
                <a:solidFill>
                  <a:schemeClr val="tx1"/>
                </a:solidFill>
                <a:latin typeface="Times New Roman" pitchFamily="18" charset="0"/>
                <a:cs typeface="Times New Roman" pitchFamily="18" charset="0"/>
              </a:rPr>
              <a:t>lời</a:t>
            </a:r>
            <a:r>
              <a:rPr lang="en-US" b="1" dirty="0">
                <a:solidFill>
                  <a:schemeClr val="tx1"/>
                </a:solidFill>
                <a:latin typeface="Times New Roman" pitchFamily="18" charset="0"/>
                <a:cs typeface="Times New Roman" pitchFamily="18" charset="0"/>
              </a:rPr>
              <a:t> </a:t>
            </a:r>
            <a:r>
              <a:rPr lang="en-US" b="1" dirty="0" err="1">
                <a:solidFill>
                  <a:schemeClr val="tx1"/>
                </a:solidFill>
                <a:latin typeface="Times New Roman" pitchFamily="18" charset="0"/>
                <a:cs typeface="Times New Roman" pitchFamily="18" charset="0"/>
              </a:rPr>
              <a:t>câu</a:t>
            </a:r>
            <a:r>
              <a:rPr lang="en-US" b="1" dirty="0">
                <a:solidFill>
                  <a:schemeClr val="tx1"/>
                </a:solidFill>
                <a:latin typeface="Times New Roman" pitchFamily="18" charset="0"/>
                <a:cs typeface="Times New Roman" pitchFamily="18" charset="0"/>
              </a:rPr>
              <a:t> </a:t>
            </a:r>
            <a:r>
              <a:rPr lang="en-US" b="1" dirty="0" err="1">
                <a:solidFill>
                  <a:schemeClr val="tx1"/>
                </a:solidFill>
                <a:latin typeface="Times New Roman" pitchFamily="18" charset="0"/>
                <a:cs typeface="Times New Roman" pitchFamily="18" charset="0"/>
              </a:rPr>
              <a:t>hỏi</a:t>
            </a:r>
            <a:endParaRPr lang="en-US" b="1" dirty="0">
              <a:solidFill>
                <a:schemeClr val="tx1"/>
              </a:solidFill>
              <a:latin typeface="Times New Roman" pitchFamily="18" charset="0"/>
              <a:cs typeface="Times New Roman" pitchFamily="18" charset="0"/>
            </a:endParaRPr>
          </a:p>
        </p:txBody>
      </p:sp>
      <p:pic>
        <p:nvPicPr>
          <p:cNvPr id="4" name="Content Placeholder 3" descr="KHTN-8-bai-43-2.jpg"/>
          <p:cNvPicPr>
            <a:picLocks noGrp="1" noChangeAspect="1"/>
          </p:cNvPicPr>
          <p:nvPr>
            <p:ph sz="quarter" idx="1"/>
          </p:nvPr>
        </p:nvPicPr>
        <p:blipFill>
          <a:blip r:embed="rId2"/>
          <a:stretch>
            <a:fillRect/>
          </a:stretch>
        </p:blipFill>
        <p:spPr>
          <a:xfrm>
            <a:off x="2743200" y="2819400"/>
            <a:ext cx="4067175" cy="3533775"/>
          </a:xfrm>
          <a:prstGeom prst="rect">
            <a:avLst/>
          </a:prstGeom>
          <a:ln>
            <a:noFill/>
          </a:ln>
          <a:effectLst>
            <a:outerShdw blurRad="292100" dist="139700" dir="2700000" algn="tl" rotWithShape="0">
              <a:srgbClr val="333333">
                <a:alpha val="65000"/>
              </a:srgbClr>
            </a:outerShdw>
          </a:effectLst>
        </p:spPr>
      </p:pic>
      <p:sp>
        <p:nvSpPr>
          <p:cNvPr id="5" name="Rectangle 4"/>
          <p:cNvSpPr/>
          <p:nvPr/>
        </p:nvSpPr>
        <p:spPr>
          <a:xfrm>
            <a:off x="228600" y="1295401"/>
            <a:ext cx="8763000" cy="1200329"/>
          </a:xfrm>
          <a:prstGeom prst="rect">
            <a:avLst/>
          </a:prstGeom>
        </p:spPr>
        <p:style>
          <a:lnRef idx="2">
            <a:schemeClr val="accent4"/>
          </a:lnRef>
          <a:fillRef idx="1">
            <a:schemeClr val="lt1"/>
          </a:fillRef>
          <a:effectRef idx="0">
            <a:schemeClr val="accent4"/>
          </a:effectRef>
          <a:fontRef idx="minor">
            <a:schemeClr val="dk1"/>
          </a:fontRef>
        </p:style>
        <p:txBody>
          <a:bodyPr wrap="square">
            <a:spAutoFit/>
          </a:bodyPr>
          <a:lstStyle/>
          <a:p>
            <a:pPr algn="ctr"/>
            <a:r>
              <a:rPr lang="vi-VN" sz="2400" dirty="0"/>
              <a:t>Hãy sắp xếp các quần xã trong Hình 43.2 theo thứ tự giảm dần về độ đa dạng. Tại sao lại có sự khác biệt lớn về độ đa dạng giữa các quần xã này?</a:t>
            </a:r>
            <a:endParaRPr lang="en-US" sz="2400" dirty="0"/>
          </a:p>
        </p:txBody>
      </p:sp>
    </p:spTree>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2"/>
                                        </p:tgtEl>
                                        <p:attrNameLst>
                                          <p:attrName>style.color</p:attrName>
                                        </p:attrNameLst>
                                      </p:cBhvr>
                                      <p:to>
                                        <a:schemeClr val="bg1"/>
                                      </p:to>
                                    </p:animClr>
                                    <p:animClr clrSpc="rgb" dir="cw">
                                      <p:cBhvr>
                                        <p:cTn id="7" dur="250" autoRev="1" fill="remove"/>
                                        <p:tgtEl>
                                          <p:spTgt spid="2"/>
                                        </p:tgtEl>
                                        <p:attrNameLst>
                                          <p:attrName>fillcolor</p:attrName>
                                        </p:attrNameLst>
                                      </p:cBhvr>
                                      <p:to>
                                        <a:schemeClr val="bg1"/>
                                      </p:to>
                                    </p:animClr>
                                    <p:set>
                                      <p:cBhvr>
                                        <p:cTn id="8" dur="250" autoRev="1" fill="remove"/>
                                        <p:tgtEl>
                                          <p:spTgt spid="2"/>
                                        </p:tgtEl>
                                        <p:attrNameLst>
                                          <p:attrName>fill.type</p:attrName>
                                        </p:attrNameLst>
                                      </p:cBhvr>
                                      <p:to>
                                        <p:strVal val="solid"/>
                                      </p:to>
                                    </p:set>
                                    <p:set>
                                      <p:cBhvr>
                                        <p:cTn id="9" dur="250" autoRev="1" fill="remove"/>
                                        <p:tgtEl>
                                          <p:spTgt spid="2"/>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 calcmode="lin" valueType="num">
                                      <p:cBhvr>
                                        <p:cTn id="14"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5">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barn(inVertical)">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74638"/>
            <a:ext cx="7772400" cy="868362"/>
          </a:xfrm>
        </p:spPr>
        <p:txBody>
          <a:bodyPr/>
          <a:lstStyle/>
          <a:p>
            <a:pPr algn="ctr"/>
            <a:r>
              <a:rPr lang="en-US" b="1" dirty="0" err="1" smtClean="0">
                <a:solidFill>
                  <a:schemeClr val="tx1"/>
                </a:solidFill>
                <a:latin typeface="Times New Roman" pitchFamily="18" charset="0"/>
                <a:cs typeface="Times New Roman" pitchFamily="18" charset="0"/>
              </a:rPr>
              <a:t>Gợi</a:t>
            </a:r>
            <a:r>
              <a:rPr lang="en-US" b="1" dirty="0" smtClean="0">
                <a:solidFill>
                  <a:schemeClr val="tx1"/>
                </a:solidFill>
                <a:latin typeface="Times New Roman" pitchFamily="18" charset="0"/>
                <a:cs typeface="Times New Roman" pitchFamily="18" charset="0"/>
              </a:rPr>
              <a:t> ý</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a:xfrm>
            <a:off x="914400" y="1219200"/>
            <a:ext cx="7772400" cy="4648200"/>
          </a:xfrm>
        </p:spPr>
        <p:txBody>
          <a:bodyPr/>
          <a:lstStyle/>
          <a:p>
            <a:r>
              <a:rPr lang="vi-VN" dirty="0" smtClean="0"/>
              <a:t>Thứ tự giảm dần về độ đa dạng của các quần xã trong Hình 43.2: Rừng mưa nhiệt đới → Rừng ôn đới → Đồng cỏ → Sa mạc.</a:t>
            </a:r>
          </a:p>
          <a:p>
            <a:r>
              <a:rPr lang="vi-VN" dirty="0" smtClean="0"/>
              <a:t>Có sự khác biệt lớn về độ đa dạng giữa các quần xã này chủ yếu là do điều kiện khí hậu khác nhau ở mỗi vùng: Rừng mưa nhiệt đới có khí hậu nóng ẩm, tương đối ổn định thích hợp với sự sinh trưởng và phát triển của nhiều loài sinh vật nên có độ đa dạng cao. Ngược lại, sa mạc có khí hậu nắng hạn khắc nghiệt dẫn đến có ít loài sinh vật có thể thích nghi để sinh trưởng và phát triển nên có độ đa dạng thấp.</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2"/>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nodeType="clickEffect">
                                  <p:stCondLst>
                                    <p:cond delay="0"/>
                                  </p:stCondLst>
                                  <p:childTnLst>
                                    <p:animClr clrSpc="rgb" dir="cw">
                                      <p:cBhvr override="childStyle">
                                        <p:cTn id="10" dur="2000" fill="hold"/>
                                        <p:tgtEl>
                                          <p:spTgt spid="3">
                                            <p:txEl>
                                              <p:pRg st="0" end="0"/>
                                            </p:txEl>
                                          </p:spTgt>
                                        </p:tgtEl>
                                        <p:attrNameLst>
                                          <p:attrName>style.color</p:attrName>
                                        </p:attrNameLst>
                                      </p:cBhvr>
                                      <p:to>
                                        <a:schemeClr val="accent2"/>
                                      </p:to>
                                    </p:animClr>
                                  </p:childTnLst>
                                </p:cTn>
                              </p:par>
                            </p:childTnLst>
                          </p:cTn>
                        </p:par>
                      </p:childTnLst>
                    </p:cTn>
                  </p:par>
                  <p:par>
                    <p:cTn id="11" fill="hold">
                      <p:stCondLst>
                        <p:cond delay="indefinite"/>
                      </p:stCondLst>
                      <p:childTnLst>
                        <p:par>
                          <p:cTn id="12" fill="hold">
                            <p:stCondLst>
                              <p:cond delay="0"/>
                            </p:stCondLst>
                            <p:childTnLst>
                              <p:par>
                                <p:cTn id="13" presetID="16" presetClass="emph" presetSubtype="0" fill="hold" nodeType="clickEffect">
                                  <p:stCondLst>
                                    <p:cond delay="0"/>
                                  </p:stCondLst>
                                  <p:iterate type="lt">
                                    <p:tmPct val="4000"/>
                                  </p:iterate>
                                  <p:childTnLst>
                                    <p:set>
                                      <p:cBhvr override="childStyle">
                                        <p:cTn id="14" dur="500" fill="hold"/>
                                        <p:tgtEl>
                                          <p:spTgt spid="3">
                                            <p:txEl>
                                              <p:pRg st="1" end="1"/>
                                            </p:txEl>
                                          </p:spTgt>
                                        </p:tgtEl>
                                        <p:attrNameLst>
                                          <p:attrName>style.color</p:attrName>
                                        </p:attrNameLst>
                                      </p:cBhvr>
                                      <p:to>
                                        <p:clrVal>
                                          <a:schemeClr val="accent2"/>
                                        </p:clrVal>
                                      </p:to>
                                    </p:set>
                                    <p:set>
                                      <p:cBhvr>
                                        <p:cTn id="15" dur="500" fill="hold"/>
                                        <p:tgtEl>
                                          <p:spTgt spid="3">
                                            <p:txEl>
                                              <p:pRg st="1" end="1"/>
                                            </p:txEl>
                                          </p:spTgt>
                                        </p:tgtEl>
                                        <p:attrNameLst>
                                          <p:attrName>fillcolor</p:attrName>
                                        </p:attrNameLst>
                                      </p:cBhvr>
                                      <p:to>
                                        <p:clrVal>
                                          <a:schemeClr val="accent2"/>
                                        </p:clrVal>
                                      </p:to>
                                    </p:set>
                                    <p:set>
                                      <p:cBhvr>
                                        <p:cTn id="16" dur="500" fill="hold"/>
                                        <p:tgtEl>
                                          <p:spTgt spid="3">
                                            <p:txEl>
                                              <p:pRg st="1" end="1"/>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KHTN-8-bai-43-2.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228600"/>
            <a:ext cx="8686800" cy="5632311"/>
          </a:xfrm>
          <a:prstGeom prst="rect">
            <a:avLst/>
          </a:prstGeom>
        </p:spPr>
        <p:txBody>
          <a:bodyPr wrap="square">
            <a:spAutoFit/>
          </a:bodyPr>
          <a:lstStyle/>
          <a:p>
            <a:pPr>
              <a:buFont typeface="Wingdings" pitchFamily="2" charset="2"/>
              <a:buChar char="v"/>
            </a:pPr>
            <a:r>
              <a:rPr lang="vi-VN" sz="2400" b="1" dirty="0"/>
              <a:t>Câu hỏi 1 trang 179 KHTN lớp 8</a:t>
            </a:r>
          </a:p>
          <a:p>
            <a:pPr>
              <a:buFont typeface="Courier New" pitchFamily="49" charset="0"/>
              <a:buChar char="o"/>
            </a:pPr>
            <a:r>
              <a:rPr lang="vi-VN" sz="2400" dirty="0"/>
              <a:t>Lấy ví dụ về loài ưu thế trong quần xã.</a:t>
            </a:r>
          </a:p>
          <a:p>
            <a:pPr>
              <a:buFont typeface="Wingdings" pitchFamily="2" charset="2"/>
              <a:buChar char="Ø"/>
            </a:pPr>
            <a:r>
              <a:rPr lang="vi-VN" sz="2400" b="1" dirty="0"/>
              <a:t>Hướng dẫn trả lời</a:t>
            </a:r>
            <a:endParaRPr lang="vi-VN" sz="2400" dirty="0"/>
          </a:p>
          <a:p>
            <a:pPr>
              <a:buFont typeface="Wingdings" pitchFamily="2" charset="2"/>
              <a:buChar char="Ø"/>
            </a:pPr>
            <a:r>
              <a:rPr lang="vi-VN" sz="2400" dirty="0">
                <a:solidFill>
                  <a:srgbClr val="C00000"/>
                </a:solidFill>
              </a:rPr>
              <a:t>Ví dụ về loài ưu thế trong quần xã: Lúa là loài ưu thế trong quần xã ruộng lúa; một số loài như cây Sồi xanh, thành ngạch là loài ưu thế trong quần xã rừng ở Vườn quốc gia Ba Vì,…</a:t>
            </a:r>
          </a:p>
          <a:p>
            <a:pPr>
              <a:buFont typeface="Wingdings" pitchFamily="2" charset="2"/>
              <a:buChar char="v"/>
            </a:pPr>
            <a:r>
              <a:rPr lang="vi-VN" sz="2400" b="1" dirty="0" smtClean="0"/>
              <a:t>Câu hỏi 2 trang 179 KHTN lớp 8</a:t>
            </a:r>
          </a:p>
          <a:p>
            <a:pPr>
              <a:buFont typeface="Courier New" pitchFamily="49" charset="0"/>
              <a:buChar char="o"/>
            </a:pPr>
            <a:r>
              <a:rPr lang="vi-VN" sz="2400" dirty="0" smtClean="0"/>
              <a:t>Cho </a:t>
            </a:r>
            <a:r>
              <a:rPr lang="vi-VN" sz="2400" dirty="0"/>
              <a:t>các loài sinh vật gồm lim xanh, gấu trắng, hổ, lạc đà, lúa nước, đước.</a:t>
            </a:r>
          </a:p>
          <a:p>
            <a:pPr>
              <a:buFont typeface="Courier New" pitchFamily="49" charset="0"/>
              <a:buChar char="o"/>
            </a:pPr>
            <a:r>
              <a:rPr lang="vi-VN" sz="2400" dirty="0" smtClean="0"/>
              <a:t>Em hãy xác định loài đặc trưng tương ứng với các quần xã sinh vật: bắc cực, sa mạc, rừng ngập mặn.</a:t>
            </a:r>
          </a:p>
          <a:p>
            <a:pPr>
              <a:buFont typeface="Wingdings" pitchFamily="2" charset="2"/>
              <a:buChar char="Ø"/>
            </a:pPr>
            <a:r>
              <a:rPr lang="vi-VN" sz="2400" b="1" dirty="0" smtClean="0"/>
              <a:t>Hướng </a:t>
            </a:r>
            <a:r>
              <a:rPr lang="vi-VN" sz="2400" b="1" dirty="0"/>
              <a:t>dẫn trả lời</a:t>
            </a:r>
            <a:endParaRPr lang="vi-VN" sz="2400" dirty="0"/>
          </a:p>
          <a:p>
            <a:pPr>
              <a:buFont typeface="Wingdings" pitchFamily="2" charset="2"/>
              <a:buChar char="Ø"/>
            </a:pPr>
            <a:r>
              <a:rPr lang="vi-VN" sz="2400" dirty="0">
                <a:solidFill>
                  <a:srgbClr val="C00000"/>
                </a:solidFill>
              </a:rPr>
              <a:t>- Loài đặc trưng của quần xã sinh vật bắc cực: gấu trắng.</a:t>
            </a:r>
          </a:p>
          <a:p>
            <a:pPr>
              <a:buFont typeface="Wingdings" pitchFamily="2" charset="2"/>
              <a:buChar char="Ø"/>
            </a:pPr>
            <a:r>
              <a:rPr lang="vi-VN" sz="2400" dirty="0">
                <a:solidFill>
                  <a:srgbClr val="C00000"/>
                </a:solidFill>
              </a:rPr>
              <a:t>- Loài đặc trưng của quần xã sinh vật sa mạc: lạc đà.</a:t>
            </a:r>
          </a:p>
          <a:p>
            <a:pPr>
              <a:buFont typeface="Wingdings" pitchFamily="2" charset="2"/>
              <a:buChar char="Ø"/>
            </a:pPr>
            <a:r>
              <a:rPr lang="vi-VN" sz="2400" dirty="0">
                <a:solidFill>
                  <a:srgbClr val="C00000"/>
                </a:solidFill>
              </a:rPr>
              <a:t>- Loài đặc trưng của quần xã sinh vật rừng ngập mặn: đước.</a:t>
            </a:r>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1000" fill="hold"/>
                                        <p:tgtEl>
                                          <p:spTgt spid="4">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4">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4">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4">
                                            <p:txEl>
                                              <p:pRg st="0" end="0"/>
                                            </p:txEl>
                                          </p:spTgt>
                                        </p:tgtEl>
                                      </p:cBhvr>
                                    </p:animEffect>
                                  </p:childTnLst>
                                </p:cTn>
                              </p:par>
                              <p:par>
                                <p:cTn id="11" presetID="31"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p:cTn id="13" dur="1000" fill="hold"/>
                                        <p:tgtEl>
                                          <p:spTgt spid="4">
                                            <p:txEl>
                                              <p:pRg st="1" end="1"/>
                                            </p:txEl>
                                          </p:spTgt>
                                        </p:tgtEl>
                                        <p:attrNameLst>
                                          <p:attrName>ppt_w</p:attrName>
                                        </p:attrNameLst>
                                      </p:cBhvr>
                                      <p:tavLst>
                                        <p:tav tm="0">
                                          <p:val>
                                            <p:fltVal val="0"/>
                                          </p:val>
                                        </p:tav>
                                        <p:tav tm="100000">
                                          <p:val>
                                            <p:strVal val="#ppt_w"/>
                                          </p:val>
                                        </p:tav>
                                      </p:tavLst>
                                    </p:anim>
                                    <p:anim calcmode="lin" valueType="num">
                                      <p:cBhvr>
                                        <p:cTn id="14" dur="1000" fill="hold"/>
                                        <p:tgtEl>
                                          <p:spTgt spid="4">
                                            <p:txEl>
                                              <p:pRg st="1" end="1"/>
                                            </p:txEl>
                                          </p:spTgt>
                                        </p:tgtEl>
                                        <p:attrNameLst>
                                          <p:attrName>ppt_h</p:attrName>
                                        </p:attrNameLst>
                                      </p:cBhvr>
                                      <p:tavLst>
                                        <p:tav tm="0">
                                          <p:val>
                                            <p:fltVal val="0"/>
                                          </p:val>
                                        </p:tav>
                                        <p:tav tm="100000">
                                          <p:val>
                                            <p:strVal val="#ppt_h"/>
                                          </p:val>
                                        </p:tav>
                                      </p:tavLst>
                                    </p:anim>
                                    <p:anim calcmode="lin" valueType="num">
                                      <p:cBhvr>
                                        <p:cTn id="15" dur="1000" fill="hold"/>
                                        <p:tgtEl>
                                          <p:spTgt spid="4">
                                            <p:txEl>
                                              <p:pRg st="1" end="1"/>
                                            </p:txEl>
                                          </p:spTgt>
                                        </p:tgtEl>
                                        <p:attrNameLst>
                                          <p:attrName>style.rotation</p:attrName>
                                        </p:attrNameLst>
                                      </p:cBhvr>
                                      <p:tavLst>
                                        <p:tav tm="0">
                                          <p:val>
                                            <p:fltVal val="90"/>
                                          </p:val>
                                        </p:tav>
                                        <p:tav tm="100000">
                                          <p:val>
                                            <p:fltVal val="0"/>
                                          </p:val>
                                        </p:tav>
                                      </p:tavLst>
                                    </p:anim>
                                    <p:animEffect transition="in" filter="fade">
                                      <p:cBhvr>
                                        <p:cTn id="16" dur="1000"/>
                                        <p:tgtEl>
                                          <p:spTgt spid="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 calcmode="lin" valueType="num">
                                      <p:cBhvr additive="base">
                                        <p:cTn id="2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1000"/>
                                        <p:tgtEl>
                                          <p:spTgt spid="4">
                                            <p:txEl>
                                              <p:pRg st="3" end="3"/>
                                            </p:txEl>
                                          </p:spTgt>
                                        </p:tgtEl>
                                      </p:cBhvr>
                                    </p:animEffect>
                                    <p:anim calcmode="lin" valueType="num">
                                      <p:cBhvr>
                                        <p:cTn id="28"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31" presetClass="entr" presetSubtype="0" fill="hold" nodeType="clickEffect">
                                  <p:stCondLst>
                                    <p:cond delay="0"/>
                                  </p:stCondLst>
                                  <p:childTnLst>
                                    <p:set>
                                      <p:cBhvr>
                                        <p:cTn id="33" dur="1" fill="hold">
                                          <p:stCondLst>
                                            <p:cond delay="0"/>
                                          </p:stCondLst>
                                        </p:cTn>
                                        <p:tgtEl>
                                          <p:spTgt spid="4">
                                            <p:txEl>
                                              <p:pRg st="4" end="4"/>
                                            </p:txEl>
                                          </p:spTgt>
                                        </p:tgtEl>
                                        <p:attrNameLst>
                                          <p:attrName>style.visibility</p:attrName>
                                        </p:attrNameLst>
                                      </p:cBhvr>
                                      <p:to>
                                        <p:strVal val="visible"/>
                                      </p:to>
                                    </p:set>
                                    <p:anim calcmode="lin" valueType="num">
                                      <p:cBhvr>
                                        <p:cTn id="34" dur="1000" fill="hold"/>
                                        <p:tgtEl>
                                          <p:spTgt spid="4">
                                            <p:txEl>
                                              <p:pRg st="4" end="4"/>
                                            </p:txEl>
                                          </p:spTgt>
                                        </p:tgtEl>
                                        <p:attrNameLst>
                                          <p:attrName>ppt_w</p:attrName>
                                        </p:attrNameLst>
                                      </p:cBhvr>
                                      <p:tavLst>
                                        <p:tav tm="0">
                                          <p:val>
                                            <p:fltVal val="0"/>
                                          </p:val>
                                        </p:tav>
                                        <p:tav tm="100000">
                                          <p:val>
                                            <p:strVal val="#ppt_w"/>
                                          </p:val>
                                        </p:tav>
                                      </p:tavLst>
                                    </p:anim>
                                    <p:anim calcmode="lin" valueType="num">
                                      <p:cBhvr>
                                        <p:cTn id="35" dur="1000" fill="hold"/>
                                        <p:tgtEl>
                                          <p:spTgt spid="4">
                                            <p:txEl>
                                              <p:pRg st="4" end="4"/>
                                            </p:txEl>
                                          </p:spTgt>
                                        </p:tgtEl>
                                        <p:attrNameLst>
                                          <p:attrName>ppt_h</p:attrName>
                                        </p:attrNameLst>
                                      </p:cBhvr>
                                      <p:tavLst>
                                        <p:tav tm="0">
                                          <p:val>
                                            <p:fltVal val="0"/>
                                          </p:val>
                                        </p:tav>
                                        <p:tav tm="100000">
                                          <p:val>
                                            <p:strVal val="#ppt_h"/>
                                          </p:val>
                                        </p:tav>
                                      </p:tavLst>
                                    </p:anim>
                                    <p:anim calcmode="lin" valueType="num">
                                      <p:cBhvr>
                                        <p:cTn id="36" dur="1000" fill="hold"/>
                                        <p:tgtEl>
                                          <p:spTgt spid="4">
                                            <p:txEl>
                                              <p:pRg st="4" end="4"/>
                                            </p:txEl>
                                          </p:spTgt>
                                        </p:tgtEl>
                                        <p:attrNameLst>
                                          <p:attrName>style.rotation</p:attrName>
                                        </p:attrNameLst>
                                      </p:cBhvr>
                                      <p:tavLst>
                                        <p:tav tm="0">
                                          <p:val>
                                            <p:fltVal val="90"/>
                                          </p:val>
                                        </p:tav>
                                        <p:tav tm="100000">
                                          <p:val>
                                            <p:fltVal val="0"/>
                                          </p:val>
                                        </p:tav>
                                      </p:tavLst>
                                    </p:anim>
                                    <p:animEffect transition="in" filter="fade">
                                      <p:cBhvr>
                                        <p:cTn id="37" dur="1000"/>
                                        <p:tgtEl>
                                          <p:spTgt spid="4">
                                            <p:txEl>
                                              <p:pRg st="4" end="4"/>
                                            </p:txEl>
                                          </p:spTgt>
                                        </p:tgtEl>
                                      </p:cBhvr>
                                    </p:animEffect>
                                  </p:childTnLst>
                                </p:cTn>
                              </p:par>
                              <p:par>
                                <p:cTn id="38" presetID="31" presetClass="entr" presetSubtype="0" fill="hold" nodeType="withEffect">
                                  <p:stCondLst>
                                    <p:cond delay="0"/>
                                  </p:stCondLst>
                                  <p:childTnLst>
                                    <p:set>
                                      <p:cBhvr>
                                        <p:cTn id="39" dur="1" fill="hold">
                                          <p:stCondLst>
                                            <p:cond delay="0"/>
                                          </p:stCondLst>
                                        </p:cTn>
                                        <p:tgtEl>
                                          <p:spTgt spid="4">
                                            <p:txEl>
                                              <p:pRg st="5" end="5"/>
                                            </p:txEl>
                                          </p:spTgt>
                                        </p:tgtEl>
                                        <p:attrNameLst>
                                          <p:attrName>style.visibility</p:attrName>
                                        </p:attrNameLst>
                                      </p:cBhvr>
                                      <p:to>
                                        <p:strVal val="visible"/>
                                      </p:to>
                                    </p:set>
                                    <p:anim calcmode="lin" valueType="num">
                                      <p:cBhvr>
                                        <p:cTn id="40" dur="1000" fill="hold"/>
                                        <p:tgtEl>
                                          <p:spTgt spid="4">
                                            <p:txEl>
                                              <p:pRg st="5" end="5"/>
                                            </p:txEl>
                                          </p:spTgt>
                                        </p:tgtEl>
                                        <p:attrNameLst>
                                          <p:attrName>ppt_w</p:attrName>
                                        </p:attrNameLst>
                                      </p:cBhvr>
                                      <p:tavLst>
                                        <p:tav tm="0">
                                          <p:val>
                                            <p:fltVal val="0"/>
                                          </p:val>
                                        </p:tav>
                                        <p:tav tm="100000">
                                          <p:val>
                                            <p:strVal val="#ppt_w"/>
                                          </p:val>
                                        </p:tav>
                                      </p:tavLst>
                                    </p:anim>
                                    <p:anim calcmode="lin" valueType="num">
                                      <p:cBhvr>
                                        <p:cTn id="41" dur="1000" fill="hold"/>
                                        <p:tgtEl>
                                          <p:spTgt spid="4">
                                            <p:txEl>
                                              <p:pRg st="5" end="5"/>
                                            </p:txEl>
                                          </p:spTgt>
                                        </p:tgtEl>
                                        <p:attrNameLst>
                                          <p:attrName>ppt_h</p:attrName>
                                        </p:attrNameLst>
                                      </p:cBhvr>
                                      <p:tavLst>
                                        <p:tav tm="0">
                                          <p:val>
                                            <p:fltVal val="0"/>
                                          </p:val>
                                        </p:tav>
                                        <p:tav tm="100000">
                                          <p:val>
                                            <p:strVal val="#ppt_h"/>
                                          </p:val>
                                        </p:tav>
                                      </p:tavLst>
                                    </p:anim>
                                    <p:anim calcmode="lin" valueType="num">
                                      <p:cBhvr>
                                        <p:cTn id="42" dur="1000" fill="hold"/>
                                        <p:tgtEl>
                                          <p:spTgt spid="4">
                                            <p:txEl>
                                              <p:pRg st="5" end="5"/>
                                            </p:txEl>
                                          </p:spTgt>
                                        </p:tgtEl>
                                        <p:attrNameLst>
                                          <p:attrName>style.rotation</p:attrName>
                                        </p:attrNameLst>
                                      </p:cBhvr>
                                      <p:tavLst>
                                        <p:tav tm="0">
                                          <p:val>
                                            <p:fltVal val="90"/>
                                          </p:val>
                                        </p:tav>
                                        <p:tav tm="100000">
                                          <p:val>
                                            <p:fltVal val="0"/>
                                          </p:val>
                                        </p:tav>
                                      </p:tavLst>
                                    </p:anim>
                                    <p:animEffect transition="in" filter="fade">
                                      <p:cBhvr>
                                        <p:cTn id="43" dur="1000"/>
                                        <p:tgtEl>
                                          <p:spTgt spid="4">
                                            <p:txEl>
                                              <p:pRg st="5" end="5"/>
                                            </p:txEl>
                                          </p:spTgt>
                                        </p:tgtEl>
                                      </p:cBhvr>
                                    </p:animEffect>
                                  </p:childTnLst>
                                </p:cTn>
                              </p:par>
                              <p:par>
                                <p:cTn id="44" presetID="31" presetClass="entr" presetSubtype="0" fill="hold" nodeType="withEffect">
                                  <p:stCondLst>
                                    <p:cond delay="0"/>
                                  </p:stCondLst>
                                  <p:childTnLst>
                                    <p:set>
                                      <p:cBhvr>
                                        <p:cTn id="45" dur="1" fill="hold">
                                          <p:stCondLst>
                                            <p:cond delay="0"/>
                                          </p:stCondLst>
                                        </p:cTn>
                                        <p:tgtEl>
                                          <p:spTgt spid="4">
                                            <p:txEl>
                                              <p:pRg st="6" end="6"/>
                                            </p:txEl>
                                          </p:spTgt>
                                        </p:tgtEl>
                                        <p:attrNameLst>
                                          <p:attrName>style.visibility</p:attrName>
                                        </p:attrNameLst>
                                      </p:cBhvr>
                                      <p:to>
                                        <p:strVal val="visible"/>
                                      </p:to>
                                    </p:set>
                                    <p:anim calcmode="lin" valueType="num">
                                      <p:cBhvr>
                                        <p:cTn id="46" dur="1000" fill="hold"/>
                                        <p:tgtEl>
                                          <p:spTgt spid="4">
                                            <p:txEl>
                                              <p:pRg st="6" end="6"/>
                                            </p:txEl>
                                          </p:spTgt>
                                        </p:tgtEl>
                                        <p:attrNameLst>
                                          <p:attrName>ppt_w</p:attrName>
                                        </p:attrNameLst>
                                      </p:cBhvr>
                                      <p:tavLst>
                                        <p:tav tm="0">
                                          <p:val>
                                            <p:fltVal val="0"/>
                                          </p:val>
                                        </p:tav>
                                        <p:tav tm="100000">
                                          <p:val>
                                            <p:strVal val="#ppt_w"/>
                                          </p:val>
                                        </p:tav>
                                      </p:tavLst>
                                    </p:anim>
                                    <p:anim calcmode="lin" valueType="num">
                                      <p:cBhvr>
                                        <p:cTn id="47" dur="1000" fill="hold"/>
                                        <p:tgtEl>
                                          <p:spTgt spid="4">
                                            <p:txEl>
                                              <p:pRg st="6" end="6"/>
                                            </p:txEl>
                                          </p:spTgt>
                                        </p:tgtEl>
                                        <p:attrNameLst>
                                          <p:attrName>ppt_h</p:attrName>
                                        </p:attrNameLst>
                                      </p:cBhvr>
                                      <p:tavLst>
                                        <p:tav tm="0">
                                          <p:val>
                                            <p:fltVal val="0"/>
                                          </p:val>
                                        </p:tav>
                                        <p:tav tm="100000">
                                          <p:val>
                                            <p:strVal val="#ppt_h"/>
                                          </p:val>
                                        </p:tav>
                                      </p:tavLst>
                                    </p:anim>
                                    <p:anim calcmode="lin" valueType="num">
                                      <p:cBhvr>
                                        <p:cTn id="48" dur="1000" fill="hold"/>
                                        <p:tgtEl>
                                          <p:spTgt spid="4">
                                            <p:txEl>
                                              <p:pRg st="6" end="6"/>
                                            </p:txEl>
                                          </p:spTgt>
                                        </p:tgtEl>
                                        <p:attrNameLst>
                                          <p:attrName>style.rotation</p:attrName>
                                        </p:attrNameLst>
                                      </p:cBhvr>
                                      <p:tavLst>
                                        <p:tav tm="0">
                                          <p:val>
                                            <p:fltVal val="90"/>
                                          </p:val>
                                        </p:tav>
                                        <p:tav tm="100000">
                                          <p:val>
                                            <p:fltVal val="0"/>
                                          </p:val>
                                        </p:tav>
                                      </p:tavLst>
                                    </p:anim>
                                    <p:animEffect transition="in" filter="fade">
                                      <p:cBhvr>
                                        <p:cTn id="49" dur="1000"/>
                                        <p:tgtEl>
                                          <p:spTgt spid="4">
                                            <p:txEl>
                                              <p:pRg st="6" end="6"/>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nodeType="clickEffect">
                                  <p:stCondLst>
                                    <p:cond delay="0"/>
                                  </p:stCondLst>
                                  <p:childTnLst>
                                    <p:set>
                                      <p:cBhvr>
                                        <p:cTn id="53" dur="1" fill="hold">
                                          <p:stCondLst>
                                            <p:cond delay="0"/>
                                          </p:stCondLst>
                                        </p:cTn>
                                        <p:tgtEl>
                                          <p:spTgt spid="4">
                                            <p:txEl>
                                              <p:pRg st="7" end="7"/>
                                            </p:txEl>
                                          </p:spTgt>
                                        </p:tgtEl>
                                        <p:attrNameLst>
                                          <p:attrName>style.visibility</p:attrName>
                                        </p:attrNameLst>
                                      </p:cBhvr>
                                      <p:to>
                                        <p:strVal val="visible"/>
                                      </p:to>
                                    </p:set>
                                    <p:anim calcmode="lin" valueType="num">
                                      <p:cBhvr additive="base">
                                        <p:cTn id="54"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4">
                                            <p:txEl>
                                              <p:pRg st="8" end="8"/>
                                            </p:txEl>
                                          </p:spTgt>
                                        </p:tgtEl>
                                        <p:attrNameLst>
                                          <p:attrName>style.visibility</p:attrName>
                                        </p:attrNameLst>
                                      </p:cBhvr>
                                      <p:to>
                                        <p:strVal val="visible"/>
                                      </p:to>
                                    </p:set>
                                    <p:animEffect transition="in" filter="fade">
                                      <p:cBhvr>
                                        <p:cTn id="60" dur="1000"/>
                                        <p:tgtEl>
                                          <p:spTgt spid="4">
                                            <p:txEl>
                                              <p:pRg st="8" end="8"/>
                                            </p:txEl>
                                          </p:spTgt>
                                        </p:tgtEl>
                                      </p:cBhvr>
                                    </p:animEffect>
                                    <p:anim calcmode="lin" valueType="num">
                                      <p:cBhvr>
                                        <p:cTn id="61" dur="1000" fill="hold"/>
                                        <p:tgtEl>
                                          <p:spTgt spid="4">
                                            <p:txEl>
                                              <p:pRg st="8" end="8"/>
                                            </p:txEl>
                                          </p:spTgt>
                                        </p:tgtEl>
                                        <p:attrNameLst>
                                          <p:attrName>ppt_x</p:attrName>
                                        </p:attrNameLst>
                                      </p:cBhvr>
                                      <p:tavLst>
                                        <p:tav tm="0">
                                          <p:val>
                                            <p:strVal val="#ppt_x"/>
                                          </p:val>
                                        </p:tav>
                                        <p:tav tm="100000">
                                          <p:val>
                                            <p:strVal val="#ppt_x"/>
                                          </p:val>
                                        </p:tav>
                                      </p:tavLst>
                                    </p:anim>
                                    <p:anim calcmode="lin" valueType="num">
                                      <p:cBhvr>
                                        <p:cTn id="62" dur="1000" fill="hold"/>
                                        <p:tgtEl>
                                          <p:spTgt spid="4">
                                            <p:txEl>
                                              <p:pRg st="8" end="8"/>
                                            </p:txEl>
                                          </p:spTgt>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4">
                                            <p:txEl>
                                              <p:pRg st="9" end="9"/>
                                            </p:txEl>
                                          </p:spTgt>
                                        </p:tgtEl>
                                        <p:attrNameLst>
                                          <p:attrName>style.visibility</p:attrName>
                                        </p:attrNameLst>
                                      </p:cBhvr>
                                      <p:to>
                                        <p:strVal val="visible"/>
                                      </p:to>
                                    </p:set>
                                    <p:animEffect transition="in" filter="fade">
                                      <p:cBhvr>
                                        <p:cTn id="65" dur="1000"/>
                                        <p:tgtEl>
                                          <p:spTgt spid="4">
                                            <p:txEl>
                                              <p:pRg st="9" end="9"/>
                                            </p:txEl>
                                          </p:spTgt>
                                        </p:tgtEl>
                                      </p:cBhvr>
                                    </p:animEffect>
                                    <p:anim calcmode="lin" valueType="num">
                                      <p:cBhvr>
                                        <p:cTn id="66" dur="1000" fill="hold"/>
                                        <p:tgtEl>
                                          <p:spTgt spid="4">
                                            <p:txEl>
                                              <p:pRg st="9" end="9"/>
                                            </p:txEl>
                                          </p:spTgt>
                                        </p:tgtEl>
                                        <p:attrNameLst>
                                          <p:attrName>ppt_x</p:attrName>
                                        </p:attrNameLst>
                                      </p:cBhvr>
                                      <p:tavLst>
                                        <p:tav tm="0">
                                          <p:val>
                                            <p:strVal val="#ppt_x"/>
                                          </p:val>
                                        </p:tav>
                                        <p:tav tm="100000">
                                          <p:val>
                                            <p:strVal val="#ppt_x"/>
                                          </p:val>
                                        </p:tav>
                                      </p:tavLst>
                                    </p:anim>
                                    <p:anim calcmode="lin" valueType="num">
                                      <p:cBhvr>
                                        <p:cTn id="67" dur="1000" fill="hold"/>
                                        <p:tgtEl>
                                          <p:spTgt spid="4">
                                            <p:txEl>
                                              <p:pRg st="9" end="9"/>
                                            </p:txEl>
                                          </p:spTgt>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4">
                                            <p:txEl>
                                              <p:pRg st="10" end="10"/>
                                            </p:txEl>
                                          </p:spTgt>
                                        </p:tgtEl>
                                        <p:attrNameLst>
                                          <p:attrName>style.visibility</p:attrName>
                                        </p:attrNameLst>
                                      </p:cBhvr>
                                      <p:to>
                                        <p:strVal val="visible"/>
                                      </p:to>
                                    </p:set>
                                    <p:animEffect transition="in" filter="fade">
                                      <p:cBhvr>
                                        <p:cTn id="70" dur="1000"/>
                                        <p:tgtEl>
                                          <p:spTgt spid="4">
                                            <p:txEl>
                                              <p:pRg st="10" end="10"/>
                                            </p:txEl>
                                          </p:spTgt>
                                        </p:tgtEl>
                                      </p:cBhvr>
                                    </p:animEffect>
                                    <p:anim calcmode="lin" valueType="num">
                                      <p:cBhvr>
                                        <p:cTn id="71" dur="1000" fill="hold"/>
                                        <p:tgtEl>
                                          <p:spTgt spid="4">
                                            <p:txEl>
                                              <p:pRg st="10" end="10"/>
                                            </p:txEl>
                                          </p:spTgt>
                                        </p:tgtEl>
                                        <p:attrNameLst>
                                          <p:attrName>ppt_x</p:attrName>
                                        </p:attrNameLst>
                                      </p:cBhvr>
                                      <p:tavLst>
                                        <p:tav tm="0">
                                          <p:val>
                                            <p:strVal val="#ppt_x"/>
                                          </p:val>
                                        </p:tav>
                                        <p:tav tm="100000">
                                          <p:val>
                                            <p:strVal val="#ppt_x"/>
                                          </p:val>
                                        </p:tav>
                                      </p:tavLst>
                                    </p:anim>
                                    <p:anim calcmode="lin" valueType="num">
                                      <p:cBhvr>
                                        <p:cTn id="72" dur="1000" fill="hold"/>
                                        <p:tgtEl>
                                          <p:spTgt spid="4">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sz="3600" b="1" dirty="0" err="1">
                <a:solidFill>
                  <a:schemeClr val="tx1"/>
                </a:solidFill>
                <a:latin typeface="Times New Roman" pitchFamily="18" charset="0"/>
                <a:cs typeface="Times New Roman" pitchFamily="18" charset="0"/>
              </a:rPr>
              <a:t>Bài</a:t>
            </a:r>
            <a:r>
              <a:rPr lang="en-US" sz="3600" b="1" dirty="0">
                <a:solidFill>
                  <a:schemeClr val="tx1"/>
                </a:solidFill>
                <a:latin typeface="Times New Roman" pitchFamily="18" charset="0"/>
                <a:cs typeface="Times New Roman" pitchFamily="18" charset="0"/>
              </a:rPr>
              <a:t> 43:QUẦN XÃ SINH VẬT</a:t>
            </a:r>
          </a:p>
          <a:p>
            <a:r>
              <a:rPr lang="en-US" sz="2400" b="1" dirty="0">
                <a:solidFill>
                  <a:schemeClr val="tx1"/>
                </a:solidFill>
                <a:latin typeface="Times New Roman" pitchFamily="18" charset="0"/>
                <a:cs typeface="Times New Roman" pitchFamily="18" charset="0"/>
              </a:rPr>
              <a:t>TỔ 1,8A12,THCS THỚI HÒA</a:t>
            </a:r>
          </a:p>
        </p:txBody>
      </p:sp>
      <p:sp>
        <p:nvSpPr>
          <p:cNvPr id="2" name="Title 1"/>
          <p:cNvSpPr>
            <a:spLocks noGrp="1"/>
          </p:cNvSpPr>
          <p:nvPr>
            <p:ph type="ctrTitle"/>
          </p:nvPr>
        </p:nvSpPr>
        <p:spPr>
          <a:xfrm>
            <a:off x="381000" y="1447800"/>
            <a:ext cx="8229600" cy="1470025"/>
          </a:xfrm>
        </p:spPr>
        <p:txBody>
          <a:bodyPr/>
          <a:lstStyle/>
          <a:p>
            <a:r>
              <a:rPr dirty="0">
                <a:latin typeface="Times New Roman" pitchFamily="18" charset="0"/>
                <a:cs typeface="Times New Roman" pitchFamily="18" charset="0"/>
              </a:rPr>
              <a:t>KHOA HỌC TỰ NHIÊN 8(SINH)</a:t>
            </a:r>
            <a:endParaRPr lang="en-US" dirty="0">
              <a:latin typeface="Times New Roman" pitchFamily="18" charset="0"/>
              <a:cs typeface="Times New Roman" pitchFamily="18"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ircle(in)">
                                      <p:cBhvr>
                                        <p:cTn id="17"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qdefault.jpg"/>
          <p:cNvPicPr>
            <a:picLocks noChangeAspect="1"/>
          </p:cNvPicPr>
          <p:nvPr/>
        </p:nvPicPr>
        <p:blipFill>
          <a:blip r:embed="rId2"/>
          <a:stretch>
            <a:fillRect/>
          </a:stretch>
        </p:blipFill>
        <p:spPr>
          <a:xfrm>
            <a:off x="-152400" y="-685800"/>
            <a:ext cx="9296400" cy="80772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ngtree-background-pastel-yellow-image_904489.png"/>
          <p:cNvPicPr>
            <a:picLocks noChangeAspect="1"/>
          </p:cNvPicPr>
          <p:nvPr/>
        </p:nvPicPr>
        <p:blipFill>
          <a:blip r:embed="rId2"/>
          <a:stretch>
            <a:fillRect/>
          </a:stretch>
        </p:blipFill>
        <p:spPr>
          <a:xfrm>
            <a:off x="1" y="0"/>
            <a:ext cx="9144000" cy="6857999"/>
          </a:xfrm>
          <a:prstGeom prst="rect">
            <a:avLst/>
          </a:prstGeom>
        </p:spPr>
      </p:pic>
      <p:sp>
        <p:nvSpPr>
          <p:cNvPr id="2" name="Title 1"/>
          <p:cNvSpPr>
            <a:spLocks noGrp="1"/>
          </p:cNvSpPr>
          <p:nvPr>
            <p:ph type="title"/>
          </p:nvPr>
        </p:nvSpPr>
        <p:spPr>
          <a:xfrm>
            <a:off x="914400" y="533400"/>
            <a:ext cx="7772400" cy="1219200"/>
          </a:xfrm>
        </p:spPr>
        <p:txBody>
          <a:bodyPr>
            <a:normAutofit fontScale="90000"/>
          </a:bodyPr>
          <a:lstStyle/>
          <a:p>
            <a:pPr algn="ct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III.Bảo</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vệ</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đa</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dạng</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sinh</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học</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trong</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quần</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xã</a:t>
            </a:r>
            <a:endPar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endParaRPr>
          </a:p>
        </p:txBody>
      </p:sp>
      <p:sp>
        <p:nvSpPr>
          <p:cNvPr id="3" name="Content Placeholder 2"/>
          <p:cNvSpPr>
            <a:spLocks noGrp="1"/>
          </p:cNvSpPr>
          <p:nvPr>
            <p:ph sz="quarter" idx="1"/>
          </p:nvPr>
        </p:nvSpPr>
        <p:spPr>
          <a:xfrm>
            <a:off x="914400" y="2971800"/>
            <a:ext cx="3749040" cy="3886200"/>
          </a:xfrm>
        </p:spPr>
        <p:txBody>
          <a:bodyPr>
            <a:normAutofit/>
          </a:bodyPr>
          <a:lstStyle/>
          <a:p>
            <a:pPr lvl="1"/>
            <a:r>
              <a:rPr lang="vi-VN" dirty="0"/>
              <a:t>Hiện trạng: Do nhiều nguyên nhân khác nhau (ô nhiễm môi trường, săn bắt động vật hoang dã trái phép, phá rừng, thiên tai,…), đa dạng sinh học ở Việt Nam và nhiều quốc gia trên thế giới đang bị suy giảm.</a:t>
            </a:r>
            <a:endParaRPr lang="en-US" dirty="0"/>
          </a:p>
        </p:txBody>
      </p:sp>
      <p:sp>
        <p:nvSpPr>
          <p:cNvPr id="4" name="Content Placeholder 3"/>
          <p:cNvSpPr>
            <a:spLocks noGrp="1"/>
          </p:cNvSpPr>
          <p:nvPr>
            <p:ph sz="quarter" idx="2"/>
          </p:nvPr>
        </p:nvSpPr>
        <p:spPr/>
        <p:txBody>
          <a:bodyPr>
            <a:normAutofit/>
          </a:bodyPr>
          <a:lstStyle/>
          <a:p>
            <a:pPr>
              <a:buNone/>
            </a:pPr>
            <a:r>
              <a:rPr lang="vi-VN" dirty="0"/>
              <a:t/>
            </a:r>
            <a:br>
              <a:rPr lang="vi-VN" dirty="0"/>
            </a:br>
            <a:endParaRPr lang="en-US" dirty="0"/>
          </a:p>
        </p:txBody>
      </p:sp>
      <p:pic>
        <p:nvPicPr>
          <p:cNvPr id="5" name="Picture 4" descr="ly-thuyet-bai-43-quan-xa-sinh-vat-5.png"/>
          <p:cNvPicPr>
            <a:picLocks noChangeAspect="1"/>
          </p:cNvPicPr>
          <p:nvPr/>
        </p:nvPicPr>
        <p:blipFill>
          <a:blip r:embed="rId3"/>
          <a:stretch>
            <a:fillRect/>
          </a:stretch>
        </p:blipFill>
        <p:spPr>
          <a:xfrm>
            <a:off x="4419600" y="1600200"/>
            <a:ext cx="4724400" cy="4953000"/>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2"/>
                                        </p:tgtEl>
                                        <p:attrNameLst>
                                          <p:attrName>style.color</p:attrName>
                                        </p:attrNameLst>
                                      </p:cBhvr>
                                      <p:to>
                                        <a:schemeClr val="bg1"/>
                                      </p:to>
                                    </p:animClr>
                                    <p:animClr clrSpc="rgb" dir="cw">
                                      <p:cBhvr>
                                        <p:cTn id="7" dur="250" autoRev="1" fill="remove"/>
                                        <p:tgtEl>
                                          <p:spTgt spid="2"/>
                                        </p:tgtEl>
                                        <p:attrNameLst>
                                          <p:attrName>fillcolor</p:attrName>
                                        </p:attrNameLst>
                                      </p:cBhvr>
                                      <p:to>
                                        <a:schemeClr val="bg1"/>
                                      </p:to>
                                    </p:animClr>
                                    <p:set>
                                      <p:cBhvr>
                                        <p:cTn id="8" dur="250" autoRev="1" fill="remove"/>
                                        <p:tgtEl>
                                          <p:spTgt spid="2"/>
                                        </p:tgtEl>
                                        <p:attrNameLst>
                                          <p:attrName>fill.type</p:attrName>
                                        </p:attrNameLst>
                                      </p:cBhvr>
                                      <p:to>
                                        <p:strVal val="solid"/>
                                      </p:to>
                                    </p:set>
                                    <p:set>
                                      <p:cBhvr>
                                        <p:cTn id="9" dur="250" autoRev="1" fill="remove"/>
                                        <p:tgtEl>
                                          <p:spTgt spid="2"/>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down)">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10-hinh-nen-dien-thoai-mau-vamg-cay-inkythuatso-17-16-26-08.jpg"/>
          <p:cNvPicPr>
            <a:picLocks noChangeAspect="1"/>
          </p:cNvPicPr>
          <p:nvPr/>
        </p:nvPicPr>
        <p:blipFill>
          <a:blip r:embed="rId2"/>
          <a:stretch>
            <a:fillRect/>
          </a:stretch>
        </p:blipFill>
        <p:spPr>
          <a:xfrm>
            <a:off x="1" y="0"/>
            <a:ext cx="9143999" cy="6858000"/>
          </a:xfrm>
          <a:prstGeom prst="rect">
            <a:avLst/>
          </a:prstGeom>
        </p:spPr>
      </p:pic>
      <p:sp>
        <p:nvSpPr>
          <p:cNvPr id="2" name="Title 1"/>
          <p:cNvSpPr>
            <a:spLocks noGrp="1"/>
          </p:cNvSpPr>
          <p:nvPr>
            <p:ph type="title"/>
          </p:nvPr>
        </p:nvSpPr>
        <p:spPr>
          <a:xfrm>
            <a:off x="914400" y="304800"/>
            <a:ext cx="7772400" cy="1143000"/>
          </a:xfrm>
        </p:spPr>
        <p:txBody>
          <a:bodyPr>
            <a:normAutofit fontScale="90000"/>
          </a:bodyPr>
          <a:lstStyle/>
          <a:p>
            <a:pPr algn="ct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III.Bảo</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vệ</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đa</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dạng</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sinh</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học</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trong</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quần</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xã</a:t>
            </a:r>
            <a:endPar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endParaRPr>
          </a:p>
        </p:txBody>
      </p:sp>
      <p:sp>
        <p:nvSpPr>
          <p:cNvPr id="3" name="Content Placeholder 2"/>
          <p:cNvSpPr>
            <a:spLocks noGrp="1"/>
          </p:cNvSpPr>
          <p:nvPr>
            <p:ph sz="quarter" idx="1"/>
          </p:nvPr>
        </p:nvSpPr>
        <p:spPr/>
        <p:txBody>
          <a:bodyPr>
            <a:normAutofit fontScale="92500" lnSpcReduction="20000"/>
          </a:bodyPr>
          <a:lstStyle/>
          <a:p>
            <a:r>
              <a:rPr lang="vi-VN" dirty="0"/>
              <a:t>Biện pháp bảo vệ đa dạng sinh học trong quần xã: tuyên truyền về giá trị của đa dạng sinh học; xây dựng luật và chiến lược quốc gia về bảo tồn đa dạng sinh học; thành lập các vườn quốc gia, khu bảo tồn thiên nhiên; tăng cường công tác bảo vệ nguồn tài nguyên sinh vật; nghiêm cấm săn bắt, mua bán trái pháp luật những loài sinh vật có nguy cơ tuyệt chủng;…</a:t>
            </a:r>
          </a:p>
          <a:p>
            <a:endParaRPr lang="en-US" dirty="0"/>
          </a:p>
        </p:txBody>
      </p:sp>
      <p:pic>
        <p:nvPicPr>
          <p:cNvPr id="5" name="Content Placeholder 4" descr="ly-thuyet-bai-43-quan-xa-sinh-vat-6.png"/>
          <p:cNvPicPr>
            <a:picLocks noGrp="1" noChangeAspect="1"/>
          </p:cNvPicPr>
          <p:nvPr>
            <p:ph sz="quarter" idx="2"/>
          </p:nvPr>
        </p:nvPicPr>
        <p:blipFill>
          <a:blip r:embed="rId3"/>
          <a:stretch>
            <a:fillRect/>
          </a:stretch>
        </p:blipFill>
        <p:spPr>
          <a:xfrm>
            <a:off x="4933950" y="1828800"/>
            <a:ext cx="3749675" cy="3886200"/>
          </a:xfr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28600" y="309788"/>
            <a:ext cx="7772400" cy="1143000"/>
          </a:xfrm>
        </p:spPr>
        <p:txBody>
          <a:bodyPr/>
          <a:lstStyle/>
          <a:p>
            <a:pPr algn="ctr"/>
            <a:r>
              <a:rPr lang="en-US" b="1" dirty="0" err="1" smtClean="0">
                <a:solidFill>
                  <a:schemeClr val="tx1"/>
                </a:solidFill>
                <a:latin typeface="Times New Roman" pitchFamily="18" charset="0"/>
                <a:cs typeface="Times New Roman" pitchFamily="18" charset="0"/>
              </a:rPr>
              <a:t>Nội</a:t>
            </a:r>
            <a:r>
              <a:rPr lang="en-US" b="1" dirty="0" smtClean="0">
                <a:solidFill>
                  <a:schemeClr val="tx1"/>
                </a:solidFill>
                <a:latin typeface="Times New Roman" pitchFamily="18" charset="0"/>
                <a:cs typeface="Times New Roman" pitchFamily="18" charset="0"/>
              </a:rPr>
              <a:t> dung </a:t>
            </a:r>
            <a:r>
              <a:rPr lang="en-US" b="1" dirty="0" err="1" smtClean="0">
                <a:solidFill>
                  <a:schemeClr val="tx1"/>
                </a:solidFill>
                <a:latin typeface="Times New Roman" pitchFamily="18" charset="0"/>
                <a:cs typeface="Times New Roman" pitchFamily="18" charset="0"/>
              </a:rPr>
              <a:t>bài</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học</a:t>
            </a:r>
            <a:endParaRPr lang="en-US" b="1" dirty="0">
              <a:solidFill>
                <a:schemeClr val="tx1"/>
              </a:solidFill>
              <a:latin typeface="Times New Roman" pitchFamily="18" charset="0"/>
              <a:cs typeface="Times New Roman" pitchFamily="18" charset="0"/>
            </a:endParaRPr>
          </a:p>
        </p:txBody>
      </p:sp>
      <p:sp>
        <p:nvSpPr>
          <p:cNvPr id="6" name="Content Placeholder 5"/>
          <p:cNvSpPr>
            <a:spLocks noGrp="1"/>
          </p:cNvSpPr>
          <p:nvPr>
            <p:ph sz="quarter" idx="1"/>
          </p:nvPr>
        </p:nvSpPr>
        <p:spPr>
          <a:xfrm>
            <a:off x="533623" y="2008909"/>
            <a:ext cx="7772400" cy="3782291"/>
          </a:xfrm>
        </p:spPr>
        <p:txBody>
          <a:bodyPr/>
          <a:lstStyle/>
          <a:p>
            <a:pPr>
              <a:buNone/>
            </a:pP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Để</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bảo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vệ</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dạng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trong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quần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xã,cần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thực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hiện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đồng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bộ</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nhiều</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biện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pháp</a:t>
            </a:r>
            <a:r>
              <a:rPr lang="en-US" dirty="0" smtClean="0"/>
              <a:t>.</a:t>
            </a:r>
            <a:endParaRPr lang="en-US" dirty="0"/>
          </a:p>
        </p:txBody>
      </p:sp>
      <p:pic>
        <p:nvPicPr>
          <p:cNvPr id="7" name="Picture 6" descr="istockphoto-1270355309-612x612.jpg"/>
          <p:cNvPicPr>
            <a:picLocks noChangeAspect="1"/>
          </p:cNvPicPr>
          <p:nvPr/>
        </p:nvPicPr>
        <p:blipFill>
          <a:blip r:embed="rId2"/>
          <a:stretch>
            <a:fillRect/>
          </a:stretch>
        </p:blipFill>
        <p:spPr>
          <a:xfrm>
            <a:off x="6781800" y="143533"/>
            <a:ext cx="1865376" cy="1865376"/>
          </a:xfrm>
          <a:prstGeom prst="rect">
            <a:avLst/>
          </a:prstGeom>
        </p:spPr>
      </p:pic>
      <p:pic>
        <p:nvPicPr>
          <p:cNvPr id="8" name="Picture 7" descr="vung-nhiet-doi.png"/>
          <p:cNvPicPr>
            <a:picLocks noChangeAspect="1"/>
          </p:cNvPicPr>
          <p:nvPr/>
        </p:nvPicPr>
        <p:blipFill>
          <a:blip r:embed="rId3"/>
          <a:stretch>
            <a:fillRect/>
          </a:stretch>
        </p:blipFill>
        <p:spPr>
          <a:xfrm>
            <a:off x="5446329" y="2819400"/>
            <a:ext cx="3200847" cy="1905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p:wedg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5"/>
                                        </p:tgtEl>
                                      </p:cBhvr>
                                    </p:animEffect>
                                    <p:animScale>
                                      <p:cBhvr>
                                        <p:cTn id="7" dur="250" autoRev="1" fill="hold"/>
                                        <p:tgtEl>
                                          <p:spTgt spid="5"/>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 calcmode="lin" valueType="num">
                                      <p:cBhvr>
                                        <p:cTn id="19" dur="500" fill="hold"/>
                                        <p:tgtEl>
                                          <p:spTgt spid="6">
                                            <p:txEl>
                                              <p:pRg st="0" end="0"/>
                                            </p:txEl>
                                          </p:spTgt>
                                        </p:tgtEl>
                                        <p:attrNameLst>
                                          <p:attrName>ppt_w</p:attrName>
                                        </p:attrNameLst>
                                      </p:cBhvr>
                                      <p:tavLst>
                                        <p:tav tm="0">
                                          <p:val>
                                            <p:fltVal val="0"/>
                                          </p:val>
                                        </p:tav>
                                        <p:tav tm="100000">
                                          <p:val>
                                            <p:strVal val="#ppt_w"/>
                                          </p:val>
                                        </p:tav>
                                      </p:tavLst>
                                    </p:anim>
                                    <p:anim calcmode="lin" valueType="num">
                                      <p:cBhvr>
                                        <p:cTn id="20" dur="500" fill="hold"/>
                                        <p:tgtEl>
                                          <p:spTgt spid="6">
                                            <p:txEl>
                                              <p:pRg st="0" end="0"/>
                                            </p:txEl>
                                          </p:spTgt>
                                        </p:tgtEl>
                                        <p:attrNameLst>
                                          <p:attrName>ppt_h</p:attrName>
                                        </p:attrNameLst>
                                      </p:cBhvr>
                                      <p:tavLst>
                                        <p:tav tm="0">
                                          <p:val>
                                            <p:fltVal val="0"/>
                                          </p:val>
                                        </p:tav>
                                        <p:tav tm="100000">
                                          <p:val>
                                            <p:strVal val="#ppt_h"/>
                                          </p:val>
                                        </p:tav>
                                      </p:tavLst>
                                    </p:anim>
                                    <p:animEffect transition="in" filter="fade">
                                      <p:cBhvr>
                                        <p:cTn id="21" dur="500"/>
                                        <p:tgtEl>
                                          <p:spTgt spid="6">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arn(inVertical)">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3044" y="34636"/>
            <a:ext cx="7772400" cy="1143000"/>
          </a:xfrm>
        </p:spPr>
        <p:txBody>
          <a:bodyPr/>
          <a:lstStyle/>
          <a:p>
            <a:pPr algn="ctr"/>
            <a:r>
              <a:rPr lang="en-US" b="1" dirty="0" err="1" smtClean="0">
                <a:solidFill>
                  <a:schemeClr val="tx1"/>
                </a:solidFill>
                <a:latin typeface="Times New Roman" pitchFamily="18" charset="0"/>
                <a:cs typeface="Times New Roman" pitchFamily="18" charset="0"/>
              </a:rPr>
              <a:t>Một</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số</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biện</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pháp</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bảo</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vệ</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khác</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a:xfrm>
            <a:off x="152400" y="1447800"/>
            <a:ext cx="7772400" cy="4572000"/>
          </a:xfrm>
        </p:spPr>
        <p:txBody>
          <a:bodyPr>
            <a:normAutofit/>
          </a:bodyPr>
          <a:lstStyle/>
          <a:p>
            <a:pPr>
              <a:buFont typeface="Wingdings" pitchFamily="2" charset="2"/>
              <a:buChar char="v"/>
            </a:pPr>
            <a:r>
              <a:rPr lang="vi-VN" dirty="0" smtClean="0"/>
              <a:t>Con người đang thực hiện nhiều biện pháp bảo vệ quần xã sinh vật như:</a:t>
            </a:r>
            <a:endParaRPr lang="en-US" dirty="0" smtClean="0"/>
          </a:p>
          <a:p>
            <a:pPr>
              <a:buFont typeface="Wingdings" pitchFamily="2" charset="2"/>
              <a:buChar char="Ø"/>
            </a:pPr>
            <a:r>
              <a:rPr lang="vi-VN" dirty="0" smtClean="0"/>
              <a:t>Xây dựng các khu bảo tồn thiên nhiên, vườn quốc gia. </a:t>
            </a:r>
            <a:endParaRPr lang="en-US" dirty="0" smtClean="0"/>
          </a:p>
          <a:p>
            <a:pPr>
              <a:buFont typeface="Wingdings" pitchFamily="2" charset="2"/>
              <a:buChar char="Ø"/>
            </a:pPr>
            <a:r>
              <a:rPr lang="vi-VN" dirty="0" smtClean="0"/>
              <a:t> Bảo vệ rừng và cẩm săn bắt động vật hoang dã.</a:t>
            </a:r>
            <a:endParaRPr lang="en-US" dirty="0" smtClean="0"/>
          </a:p>
          <a:p>
            <a:pPr>
              <a:buFont typeface="Wingdings" pitchFamily="2" charset="2"/>
              <a:buChar char="Ø"/>
            </a:pPr>
            <a:r>
              <a:rPr lang="vi-VN" dirty="0" smtClean="0"/>
              <a:t>Bảo vệ và phục hồi các loài động thực vật quý hiếm.</a:t>
            </a:r>
            <a:endParaRPr lang="en-US" dirty="0" smtClean="0"/>
          </a:p>
          <a:p>
            <a:pPr>
              <a:buFont typeface="Wingdings" pitchFamily="2" charset="2"/>
              <a:buChar char="Ø"/>
            </a:pPr>
            <a:r>
              <a:rPr lang="vi-VN" dirty="0" smtClean="0"/>
              <a:t>Xây dựng kế hoạch để khai thác và sử dụng hợp </a:t>
            </a:r>
            <a:r>
              <a:rPr lang="en-US" dirty="0" err="1" smtClean="0">
                <a:latin typeface="Times New Roman" pitchFamily="18" charset="0"/>
                <a:cs typeface="Times New Roman" pitchFamily="18" charset="0"/>
              </a:rPr>
              <a:t>lí</a:t>
            </a:r>
            <a:r>
              <a:rPr lang="en-US" dirty="0" smtClean="0">
                <a:latin typeface="Times New Roman" pitchFamily="18" charset="0"/>
                <a:cs typeface="Times New Roman" pitchFamily="18" charset="0"/>
              </a:rPr>
              <a:t> </a:t>
            </a:r>
            <a:r>
              <a:rPr lang="vi-VN" dirty="0" smtClean="0"/>
              <a:t>nguồn tài nguyên đất, rừng, biển</a:t>
            </a:r>
            <a:r>
              <a:rPr lang="en-US" dirty="0" smtClean="0">
                <a:latin typeface="Times New Roman" pitchFamily="18" charset="0"/>
                <a:cs typeface="Times New Roman" pitchFamily="18" charset="0"/>
              </a:rPr>
              <a:t>,…</a:t>
            </a:r>
          </a:p>
        </p:txBody>
      </p:sp>
      <p:pic>
        <p:nvPicPr>
          <p:cNvPr id="5" name="Picture 4" descr="5.jpg"/>
          <p:cNvPicPr>
            <a:picLocks noChangeAspect="1"/>
          </p:cNvPicPr>
          <p:nvPr/>
        </p:nvPicPr>
        <p:blipFill>
          <a:blip r:embed="rId2"/>
          <a:stretch>
            <a:fillRect/>
          </a:stretch>
        </p:blipFill>
        <p:spPr>
          <a:xfrm>
            <a:off x="5029200" y="4191000"/>
            <a:ext cx="3901440" cy="252984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45"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2000"/>
                                        <p:tgtEl>
                                          <p:spTgt spid="3">
                                            <p:txEl>
                                              <p:pRg st="0" end="0"/>
                                            </p:txEl>
                                          </p:spTgt>
                                        </p:tgtEl>
                                      </p:cBhvr>
                                    </p:animEffect>
                                    <p:anim calcmode="lin" valueType="num">
                                      <p:cBhvr>
                                        <p:cTn id="16" dur="2000" fill="hold"/>
                                        <p:tgtEl>
                                          <p:spTgt spid="3">
                                            <p:txEl>
                                              <p:pRg st="0" end="0"/>
                                            </p:txEl>
                                          </p:spTgt>
                                        </p:tgtEl>
                                        <p:attrNameLst>
                                          <p:attrName>ppt_w</p:attrName>
                                        </p:attrNameLst>
                                      </p:cBhvr>
                                      <p:tavLst>
                                        <p:tav tm="0" fmla="#ppt_w*sin(2.5*pi*$)">
                                          <p:val>
                                            <p:fltVal val="0"/>
                                          </p:val>
                                        </p:tav>
                                        <p:tav tm="100000">
                                          <p:val>
                                            <p:fltVal val="1"/>
                                          </p:val>
                                        </p:tav>
                                      </p:tavLst>
                                    </p:anim>
                                    <p:anim calcmode="lin" valueType="num">
                                      <p:cBhvr>
                                        <p:cTn id="17" dur="20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ID="45" presetClass="entr" presetSubtype="0" fill="hold"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2000"/>
                                        <p:tgtEl>
                                          <p:spTgt spid="3">
                                            <p:txEl>
                                              <p:pRg st="1" end="1"/>
                                            </p:txEl>
                                          </p:spTgt>
                                        </p:tgtEl>
                                      </p:cBhvr>
                                    </p:animEffect>
                                    <p:anim calcmode="lin" valueType="num">
                                      <p:cBhvr>
                                        <p:cTn id="23" dur="2000" fill="hold"/>
                                        <p:tgtEl>
                                          <p:spTgt spid="3">
                                            <p:txEl>
                                              <p:pRg st="1" end="1"/>
                                            </p:txEl>
                                          </p:spTgt>
                                        </p:tgtEl>
                                        <p:attrNameLst>
                                          <p:attrName>ppt_w</p:attrName>
                                        </p:attrNameLst>
                                      </p:cBhvr>
                                      <p:tavLst>
                                        <p:tav tm="0" fmla="#ppt_w*sin(2.5*pi*$)">
                                          <p:val>
                                            <p:fltVal val="0"/>
                                          </p:val>
                                        </p:tav>
                                        <p:tav tm="100000">
                                          <p:val>
                                            <p:fltVal val="1"/>
                                          </p:val>
                                        </p:tav>
                                      </p:tavLst>
                                    </p:anim>
                                    <p:anim calcmode="lin" valueType="num">
                                      <p:cBhvr>
                                        <p:cTn id="24" dur="2000" fill="hold"/>
                                        <p:tgtEl>
                                          <p:spTgt spid="3">
                                            <p:txEl>
                                              <p:pRg st="1" end="1"/>
                                            </p:txEl>
                                          </p:spTgt>
                                        </p:tgtEl>
                                        <p:attrNameLst>
                                          <p:attrName>ppt_h</p:attrName>
                                        </p:attrNameLst>
                                      </p:cBhvr>
                                      <p:tavLst>
                                        <p:tav tm="0">
                                          <p:val>
                                            <p:strVal val="#ppt_h"/>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45" presetClass="entr" presetSubtype="0"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fade">
                                      <p:cBhvr>
                                        <p:cTn id="29" dur="2000"/>
                                        <p:tgtEl>
                                          <p:spTgt spid="3">
                                            <p:txEl>
                                              <p:pRg st="2" end="2"/>
                                            </p:txEl>
                                          </p:spTgt>
                                        </p:tgtEl>
                                      </p:cBhvr>
                                    </p:animEffect>
                                    <p:anim calcmode="lin" valueType="num">
                                      <p:cBhvr>
                                        <p:cTn id="30" dur="2000" fill="hold"/>
                                        <p:tgtEl>
                                          <p:spTgt spid="3">
                                            <p:txEl>
                                              <p:pRg st="2" end="2"/>
                                            </p:txEl>
                                          </p:spTgt>
                                        </p:tgtEl>
                                        <p:attrNameLst>
                                          <p:attrName>ppt_w</p:attrName>
                                        </p:attrNameLst>
                                      </p:cBhvr>
                                      <p:tavLst>
                                        <p:tav tm="0" fmla="#ppt_w*sin(2.5*pi*$)">
                                          <p:val>
                                            <p:fltVal val="0"/>
                                          </p:val>
                                        </p:tav>
                                        <p:tav tm="100000">
                                          <p:val>
                                            <p:fltVal val="1"/>
                                          </p:val>
                                        </p:tav>
                                      </p:tavLst>
                                    </p:anim>
                                    <p:anim calcmode="lin" valueType="num">
                                      <p:cBhvr>
                                        <p:cTn id="31" dur="2000" fill="hold"/>
                                        <p:tgtEl>
                                          <p:spTgt spid="3">
                                            <p:txEl>
                                              <p:pRg st="2" end="2"/>
                                            </p:txEl>
                                          </p:spTgt>
                                        </p:tgtEl>
                                        <p:attrNameLst>
                                          <p:attrName>ppt_h</p:attrName>
                                        </p:attrNameLst>
                                      </p:cBhvr>
                                      <p:tavLst>
                                        <p:tav tm="0">
                                          <p:val>
                                            <p:strVal val="#ppt_h"/>
                                          </p:val>
                                        </p:tav>
                                        <p:tav tm="100000">
                                          <p:val>
                                            <p:strVal val="#ppt_h"/>
                                          </p:val>
                                        </p:tav>
                                      </p:tavLst>
                                    </p:anim>
                                  </p:childTnLst>
                                </p:cTn>
                              </p:par>
                            </p:childTnLst>
                          </p:cTn>
                        </p:par>
                      </p:childTnLst>
                    </p:cTn>
                  </p:par>
                  <p:par>
                    <p:cTn id="32" fill="hold">
                      <p:stCondLst>
                        <p:cond delay="indefinite"/>
                      </p:stCondLst>
                      <p:childTnLst>
                        <p:par>
                          <p:cTn id="33" fill="hold">
                            <p:stCondLst>
                              <p:cond delay="0"/>
                            </p:stCondLst>
                            <p:childTnLst>
                              <p:par>
                                <p:cTn id="34" presetID="45" presetClass="entr" presetSubtype="0" fill="hold" nodeType="click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fade">
                                      <p:cBhvr>
                                        <p:cTn id="36" dur="2000"/>
                                        <p:tgtEl>
                                          <p:spTgt spid="3">
                                            <p:txEl>
                                              <p:pRg st="3" end="3"/>
                                            </p:txEl>
                                          </p:spTgt>
                                        </p:tgtEl>
                                      </p:cBhvr>
                                    </p:animEffect>
                                    <p:anim calcmode="lin" valueType="num">
                                      <p:cBhvr>
                                        <p:cTn id="37" dur="2000" fill="hold"/>
                                        <p:tgtEl>
                                          <p:spTgt spid="3">
                                            <p:txEl>
                                              <p:pRg st="3" end="3"/>
                                            </p:txEl>
                                          </p:spTgt>
                                        </p:tgtEl>
                                        <p:attrNameLst>
                                          <p:attrName>ppt_w</p:attrName>
                                        </p:attrNameLst>
                                      </p:cBhvr>
                                      <p:tavLst>
                                        <p:tav tm="0" fmla="#ppt_w*sin(2.5*pi*$)">
                                          <p:val>
                                            <p:fltVal val="0"/>
                                          </p:val>
                                        </p:tav>
                                        <p:tav tm="100000">
                                          <p:val>
                                            <p:fltVal val="1"/>
                                          </p:val>
                                        </p:tav>
                                      </p:tavLst>
                                    </p:anim>
                                    <p:anim calcmode="lin" valueType="num">
                                      <p:cBhvr>
                                        <p:cTn id="38" dur="2000" fill="hold"/>
                                        <p:tgtEl>
                                          <p:spTgt spid="3">
                                            <p:txEl>
                                              <p:pRg st="3" end="3"/>
                                            </p:txEl>
                                          </p:spTgt>
                                        </p:tgtEl>
                                        <p:attrNameLst>
                                          <p:attrName>ppt_h</p:attrName>
                                        </p:attrNameLst>
                                      </p:cBhvr>
                                      <p:tavLst>
                                        <p:tav tm="0">
                                          <p:val>
                                            <p:strVal val="#ppt_h"/>
                                          </p:val>
                                        </p:tav>
                                        <p:tav tm="100000">
                                          <p:val>
                                            <p:strVal val="#ppt_h"/>
                                          </p:val>
                                        </p:tav>
                                      </p:tavLst>
                                    </p:anim>
                                  </p:childTnLst>
                                </p:cTn>
                              </p:par>
                            </p:childTnLst>
                          </p:cTn>
                        </p:par>
                      </p:childTnLst>
                    </p:cTn>
                  </p:par>
                  <p:par>
                    <p:cTn id="39" fill="hold">
                      <p:stCondLst>
                        <p:cond delay="indefinite"/>
                      </p:stCondLst>
                      <p:childTnLst>
                        <p:par>
                          <p:cTn id="40" fill="hold">
                            <p:stCondLst>
                              <p:cond delay="0"/>
                            </p:stCondLst>
                            <p:childTnLst>
                              <p:par>
                                <p:cTn id="41" presetID="45" presetClass="entr" presetSubtype="0" fill="hold"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animEffect transition="in" filter="fade">
                                      <p:cBhvr>
                                        <p:cTn id="43" dur="2000"/>
                                        <p:tgtEl>
                                          <p:spTgt spid="3">
                                            <p:txEl>
                                              <p:pRg st="4" end="4"/>
                                            </p:txEl>
                                          </p:spTgt>
                                        </p:tgtEl>
                                      </p:cBhvr>
                                    </p:animEffect>
                                    <p:anim calcmode="lin" valueType="num">
                                      <p:cBhvr>
                                        <p:cTn id="44" dur="2000" fill="hold"/>
                                        <p:tgtEl>
                                          <p:spTgt spid="3">
                                            <p:txEl>
                                              <p:pRg st="4" end="4"/>
                                            </p:txEl>
                                          </p:spTgt>
                                        </p:tgtEl>
                                        <p:attrNameLst>
                                          <p:attrName>ppt_w</p:attrName>
                                        </p:attrNameLst>
                                      </p:cBhvr>
                                      <p:tavLst>
                                        <p:tav tm="0" fmla="#ppt_w*sin(2.5*pi*$)">
                                          <p:val>
                                            <p:fltVal val="0"/>
                                          </p:val>
                                        </p:tav>
                                        <p:tav tm="100000">
                                          <p:val>
                                            <p:fltVal val="1"/>
                                          </p:val>
                                        </p:tav>
                                      </p:tavLst>
                                    </p:anim>
                                    <p:anim calcmode="lin" valueType="num">
                                      <p:cBhvr>
                                        <p:cTn id="45" dur="2000" fill="hold"/>
                                        <p:tgtEl>
                                          <p:spTgt spid="3">
                                            <p:txEl>
                                              <p:pRg st="4" end="4"/>
                                            </p:txEl>
                                          </p:spTgt>
                                        </p:tgtEl>
                                        <p:attrNameLst>
                                          <p:attrName>ppt_h</p:attrName>
                                        </p:attrNameLst>
                                      </p:cBhvr>
                                      <p:tavLst>
                                        <p:tav tm="0">
                                          <p:val>
                                            <p:strVal val="#ppt_h"/>
                                          </p:val>
                                        </p:tav>
                                        <p:tav tm="100000">
                                          <p:val>
                                            <p:strVal val="#ppt_h"/>
                                          </p:val>
                                        </p:tav>
                                      </p:tavLst>
                                    </p:anim>
                                  </p:childTnLst>
                                </p:cTn>
                              </p:par>
                            </p:childTnLst>
                          </p:cTn>
                        </p:par>
                      </p:childTnLst>
                    </p:cTn>
                  </p:par>
                  <p:par>
                    <p:cTn id="46" fill="hold">
                      <p:stCondLst>
                        <p:cond delay="indefinite"/>
                      </p:stCondLst>
                      <p:childTnLst>
                        <p:par>
                          <p:cTn id="47" fill="hold">
                            <p:stCondLst>
                              <p:cond delay="0"/>
                            </p:stCondLst>
                            <p:childTnLst>
                              <p:par>
                                <p:cTn id="48" presetID="53" presetClass="entr" presetSubtype="16" fill="hold" nodeType="clickEffect">
                                  <p:stCondLst>
                                    <p:cond delay="0"/>
                                  </p:stCondLst>
                                  <p:childTnLst>
                                    <p:set>
                                      <p:cBhvr>
                                        <p:cTn id="49" dur="1" fill="hold">
                                          <p:stCondLst>
                                            <p:cond delay="0"/>
                                          </p:stCondLst>
                                        </p:cTn>
                                        <p:tgtEl>
                                          <p:spTgt spid="5"/>
                                        </p:tgtEl>
                                        <p:attrNameLst>
                                          <p:attrName>style.visibility</p:attrName>
                                        </p:attrNameLst>
                                      </p:cBhvr>
                                      <p:to>
                                        <p:strVal val="visible"/>
                                      </p:to>
                                    </p:set>
                                    <p:anim calcmode="lin" valueType="num">
                                      <p:cBhvr>
                                        <p:cTn id="50" dur="500" fill="hold"/>
                                        <p:tgtEl>
                                          <p:spTgt spid="5"/>
                                        </p:tgtEl>
                                        <p:attrNameLst>
                                          <p:attrName>ppt_w</p:attrName>
                                        </p:attrNameLst>
                                      </p:cBhvr>
                                      <p:tavLst>
                                        <p:tav tm="0">
                                          <p:val>
                                            <p:fltVal val="0"/>
                                          </p:val>
                                        </p:tav>
                                        <p:tav tm="100000">
                                          <p:val>
                                            <p:strVal val="#ppt_w"/>
                                          </p:val>
                                        </p:tav>
                                      </p:tavLst>
                                    </p:anim>
                                    <p:anim calcmode="lin" valueType="num">
                                      <p:cBhvr>
                                        <p:cTn id="51" dur="500" fill="hold"/>
                                        <p:tgtEl>
                                          <p:spTgt spid="5"/>
                                        </p:tgtEl>
                                        <p:attrNameLst>
                                          <p:attrName>ppt_h</p:attrName>
                                        </p:attrNameLst>
                                      </p:cBhvr>
                                      <p:tavLst>
                                        <p:tav tm="0">
                                          <p:val>
                                            <p:fltVal val="0"/>
                                          </p:val>
                                        </p:tav>
                                        <p:tav tm="100000">
                                          <p:val>
                                            <p:strVal val="#ppt_h"/>
                                          </p:val>
                                        </p:tav>
                                      </p:tavLst>
                                    </p:anim>
                                    <p:animEffect transition="in" filter="fade">
                                      <p:cBhvr>
                                        <p:cTn id="5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b="1" dirty="0" err="1" smtClean="0">
                <a:solidFill>
                  <a:schemeClr val="tx1"/>
                </a:solidFill>
                <a:latin typeface="Times New Roman" pitchFamily="18" charset="0"/>
                <a:cs typeface="Times New Roman" pitchFamily="18" charset="0"/>
              </a:rPr>
              <a:t>Bạn</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có</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biết</a:t>
            </a:r>
            <a:endParaRPr lang="en-US" b="1" dirty="0">
              <a:solidFill>
                <a:schemeClr val="tx1"/>
              </a:solidFill>
              <a:latin typeface="Times New Roman" pitchFamily="18" charset="0"/>
              <a:cs typeface="Times New Roman" pitchFamily="18" charset="0"/>
            </a:endParaRPr>
          </a:p>
        </p:txBody>
      </p:sp>
      <p:sp>
        <p:nvSpPr>
          <p:cNvPr id="5" name="Content Placeholder 4"/>
          <p:cNvSpPr>
            <a:spLocks noGrp="1"/>
          </p:cNvSpPr>
          <p:nvPr>
            <p:ph sz="quarter" idx="1"/>
          </p:nvPr>
        </p:nvSpPr>
        <p:spPr/>
        <p:txBody>
          <a:bodyPr>
            <a:normAutofit fontScale="92500"/>
          </a:bodyPr>
          <a:lstStyle/>
          <a:p>
            <a:r>
              <a:rPr lang="en-US" dirty="0" smtClean="0">
                <a:latin typeface="Times New Roman" pitchFamily="18" charset="0"/>
                <a:cs typeface="Times New Roman" pitchFamily="18" charset="0"/>
              </a:rPr>
              <a:t>Sao la </a:t>
            </a:r>
            <a:r>
              <a:rPr lang="en-US" dirty="0" err="1" smtClean="0">
                <a:latin typeface="Times New Roman" pitchFamily="18" charset="0"/>
                <a:cs typeface="Times New Roman" pitchFamily="18" charset="0"/>
              </a:rPr>
              <a:t>là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một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trong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những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loài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thú</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quý,hiếm</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trên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thế</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giới,chúng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sinh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sống</a:t>
            </a:r>
            <a:r>
              <a:rPr lang="en-US" dirty="0" smtClean="0">
                <a:latin typeface="Times New Roman" pitchFamily="18" charset="0"/>
                <a:cs typeface="Times New Roman" pitchFamily="18" charset="0"/>
              </a:rPr>
              <a:t> ở </a:t>
            </a:r>
            <a:r>
              <a:rPr lang="en-US" dirty="0" err="1" smtClean="0">
                <a:latin typeface="Times New Roman" pitchFamily="18" charset="0"/>
                <a:cs typeface="Times New Roman" pitchFamily="18" charset="0"/>
              </a:rPr>
              <a:t>vùng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núi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rừng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hẻo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lánh</a:t>
            </a:r>
            <a:r>
              <a:rPr lang="en-US" dirty="0" smtClean="0">
                <a:latin typeface="Times New Roman" pitchFamily="18" charset="0"/>
                <a:cs typeface="Times New Roman" pitchFamily="18" charset="0"/>
              </a:rPr>
              <a:t> ở </a:t>
            </a:r>
            <a:r>
              <a:rPr lang="en-US" dirty="0" err="1" smtClean="0">
                <a:latin typeface="Times New Roman" pitchFamily="18" charset="0"/>
                <a:cs typeface="Times New Roman" pitchFamily="18" charset="0"/>
              </a:rPr>
              <a:t>dãy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Trường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Sơn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tại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Việt</a:t>
            </a:r>
            <a:r>
              <a:rPr lang="en-US" dirty="0" smtClean="0">
                <a:latin typeface="Times New Roman" pitchFamily="18" charset="0"/>
                <a:cs typeface="Times New Roman" pitchFamily="18" charset="0"/>
              </a:rPr>
              <a:t> Nam </a:t>
            </a:r>
            <a:r>
              <a:rPr lang="en-US" dirty="0" err="1" smtClean="0">
                <a:latin typeface="Times New Roman" pitchFamily="18" charset="0"/>
                <a:cs typeface="Times New Roman" pitchFamily="18" charset="0"/>
              </a:rPr>
              <a:t>và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Lào.Sao</a:t>
            </a:r>
            <a:r>
              <a:rPr lang="en-US" dirty="0" smtClean="0">
                <a:latin typeface="Times New Roman" pitchFamily="18" charset="0"/>
                <a:cs typeface="Times New Roman" pitchFamily="18" charset="0"/>
              </a:rPr>
              <a:t> la </a:t>
            </a:r>
            <a:r>
              <a:rPr lang="en-US" dirty="0" err="1" smtClean="0">
                <a:latin typeface="Times New Roman" pitchFamily="18" charset="0"/>
                <a:cs typeface="Times New Roman" pitchFamily="18" charset="0"/>
              </a:rPr>
              <a:t>có</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nguy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cơ</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tuyệt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chủng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trong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tự</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nhiên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rất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cao,được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xếp</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hạng</a:t>
            </a:r>
            <a:r>
              <a:rPr lang="en-US" dirty="0" smtClean="0">
                <a:latin typeface="Times New Roman" pitchFamily="18" charset="0"/>
                <a:cs typeface="Times New Roman" pitchFamily="18" charset="0"/>
              </a:rPr>
              <a:t> ở </a:t>
            </a:r>
            <a:r>
              <a:rPr lang="en-US" dirty="0" err="1" smtClean="0">
                <a:latin typeface="Times New Roman" pitchFamily="18" charset="0"/>
                <a:cs typeface="Times New Roman" pitchFamily="18" charset="0"/>
              </a:rPr>
              <a:t>mức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cực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kì</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nguy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cấp</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trong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Danh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lục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Đỏ</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IUCn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Sách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Đỏ</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Việt</a:t>
            </a:r>
            <a:r>
              <a:rPr lang="en-US" dirty="0" smtClean="0">
                <a:latin typeface="Times New Roman" pitchFamily="18" charset="0"/>
                <a:cs typeface="Times New Roman" pitchFamily="18" charset="0"/>
              </a:rPr>
              <a:t> Nam.</a:t>
            </a:r>
            <a:endParaRPr lang="en-US" dirty="0">
              <a:latin typeface="Times New Roman" pitchFamily="18" charset="0"/>
              <a:cs typeface="Times New Roman" pitchFamily="18" charset="0"/>
            </a:endParaRPr>
          </a:p>
        </p:txBody>
      </p:sp>
      <p:pic>
        <p:nvPicPr>
          <p:cNvPr id="7" name="Content Placeholder 6" descr="images (1).jpg"/>
          <p:cNvPicPr>
            <a:picLocks noGrp="1" noChangeAspect="1"/>
          </p:cNvPicPr>
          <p:nvPr>
            <p:ph sz="quarter" idx="2"/>
          </p:nvPr>
        </p:nvPicPr>
        <p:blipFill>
          <a:blip r:embed="rId2"/>
          <a:stretch>
            <a:fillRect/>
          </a:stretch>
        </p:blipFill>
        <p:spPr>
          <a:xfrm>
            <a:off x="5734050" y="2057400"/>
            <a:ext cx="2952750" cy="1543050"/>
          </a:xfrm>
        </p:spPr>
      </p:pic>
      <p:pic>
        <p:nvPicPr>
          <p:cNvPr id="8" name="Picture 7" descr="Pseudoryx_nghetinhensis,_b.PNG"/>
          <p:cNvPicPr>
            <a:picLocks noChangeAspect="1"/>
          </p:cNvPicPr>
          <p:nvPr/>
        </p:nvPicPr>
        <p:blipFill>
          <a:blip r:embed="rId3"/>
          <a:stretch>
            <a:fillRect/>
          </a:stretch>
        </p:blipFill>
        <p:spPr>
          <a:xfrm>
            <a:off x="5715000" y="3886200"/>
            <a:ext cx="2667000" cy="25622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path" presetSubtype="0" accel="50000" decel="50000" fill="hold" grpId="0" nodeType="clickEffect">
                                  <p:stCondLst>
                                    <p:cond delay="0"/>
                                  </p:stCondLst>
                                  <p:childTnLst>
                                    <p:animMotion origin="layout" path="M 0 0 C 0.069 0 0.125 0.056 0.125 0.125 C 0.125 0.194 0.069 0.25 0 0.25 C -0.069 0.25 -0.125 0.194 -0.125 0.125 C -0.125 0.056 -0.069 0 0 0 Z" pathEditMode="relative" ptsTypes="">
                                      <p:cBhvr>
                                        <p:cTn id="6" dur="2000" fill="hold"/>
                                        <p:tgtEl>
                                          <p:spTgt spid="4"/>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 calcmode="lin" valueType="num">
                                      <p:cBhvr>
                                        <p:cTn id="11"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2"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3" dur="500"/>
                                        <p:tgtEl>
                                          <p:spTgt spid="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14400" y="274638"/>
            <a:ext cx="7772400" cy="792162"/>
          </a:xfrm>
        </p:spPr>
        <p:style>
          <a:lnRef idx="2">
            <a:schemeClr val="accent1"/>
          </a:lnRef>
          <a:fillRef idx="1">
            <a:schemeClr val="lt1"/>
          </a:fillRef>
          <a:effectRef idx="0">
            <a:schemeClr val="accent1"/>
          </a:effectRef>
          <a:fontRef idx="minor">
            <a:schemeClr val="dk1"/>
          </a:fontRef>
        </p:style>
        <p:txBody>
          <a:bodyPr/>
          <a:lstStyle/>
          <a:p>
            <a:pPr algn="ctr"/>
            <a:r>
              <a:rPr lang="vi-VN" b="1" dirty="0" smtClean="0">
                <a:solidFill>
                  <a:schemeClr val="accent2">
                    <a:lumMod val="60000"/>
                    <a:lumOff val="40000"/>
                  </a:schemeClr>
                </a:solidFill>
                <a:effectLst>
                  <a:reflection blurRad="6350" stA="55000" endA="300" endPos="45500" dir="5400000" sy="-100000" algn="bl" rotWithShape="0"/>
                </a:effectLst>
                <a:latin typeface="Times New Roman" pitchFamily="18" charset="0"/>
                <a:cs typeface="Times New Roman" pitchFamily="18" charset="0"/>
              </a:rPr>
              <a:t>Chúng ta đã học được</a:t>
            </a:r>
            <a:endParaRPr lang="en-US" b="1" dirty="0">
              <a:solidFill>
                <a:schemeClr val="accent2">
                  <a:lumMod val="60000"/>
                  <a:lumOff val="40000"/>
                </a:schemeClr>
              </a:solidFill>
              <a:effectLst>
                <a:reflection blurRad="6350" stA="55000" endA="300" endPos="45500" dir="5400000" sy="-100000" algn="bl" rotWithShape="0"/>
              </a:effectLst>
              <a:latin typeface="Times New Roman" pitchFamily="18" charset="0"/>
              <a:cs typeface="Times New Roman" pitchFamily="18" charset="0"/>
            </a:endParaRPr>
          </a:p>
        </p:txBody>
      </p:sp>
      <p:sp>
        <p:nvSpPr>
          <p:cNvPr id="7" name="Text Placeholder 6"/>
          <p:cNvSpPr>
            <a:spLocks noGrp="1"/>
          </p:cNvSpPr>
          <p:nvPr>
            <p:ph sz="quarter" idx="1"/>
          </p:nvPr>
        </p:nvSpPr>
        <p:spPr>
          <a:xfrm>
            <a:off x="914400" y="1143000"/>
            <a:ext cx="7772400" cy="4876800"/>
          </a:xfrm>
        </p:spPr>
        <p:txBody>
          <a:bodyPr>
            <a:normAutofit/>
          </a:bodyPr>
          <a:lstStyle/>
          <a:p>
            <a:pPr>
              <a:buFont typeface="Wingdings" pitchFamily="2" charset="2"/>
              <a:buChar char="Ø"/>
            </a:pPr>
            <a:r>
              <a:rPr lang="vi-VN" sz="2400" dirty="0"/>
              <a:t>Quần xã sinh vật là một tập hợp các quần thể sinh vật thuộc nhiều loài khác nhau, cùng sống trong một khoảng không gian và thời gian nhất định. </a:t>
            </a:r>
            <a:endParaRPr lang="en-US" sz="2400" dirty="0"/>
          </a:p>
          <a:p>
            <a:pPr>
              <a:buFont typeface="Wingdings" pitchFamily="2" charset="2"/>
              <a:buChar char="Ø"/>
            </a:pPr>
            <a:r>
              <a:rPr lang="vi-VN" sz="2400" dirty="0"/>
              <a:t>Một số đặc trưng cơ bản của quần xã: độ đa dạng và thành phần loài trong quần xã.</a:t>
            </a:r>
            <a:endParaRPr lang="en-US" sz="2400" dirty="0"/>
          </a:p>
          <a:p>
            <a:pPr>
              <a:buFont typeface="Wingdings" pitchFamily="2" charset="2"/>
              <a:buChar char="Ø"/>
            </a:pPr>
            <a:r>
              <a:rPr lang="en-US" sz="2400" dirty="0" err="1">
                <a:latin typeface="Times New Roman" pitchFamily="18" charset="0"/>
                <a:cs typeface="Times New Roman" pitchFamily="18" charset="0"/>
              </a:rPr>
              <a:t>Để</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bảo</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vệ</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đa</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dạng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trong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quần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xã</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cần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thực</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hiện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đồng</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bộ</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nhiều</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biện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pháp</a:t>
            </a:r>
            <a:r>
              <a:rPr lang="en-US" sz="2400" dirty="0">
                <a:latin typeface="Times New Roman" pitchFamily="18" charset="0"/>
                <a:cs typeface="Times New Roman" pitchFamily="18" charset="0"/>
              </a:rPr>
              <a:t>.</a:t>
            </a:r>
          </a:p>
        </p:txBody>
      </p:sp>
      <p:pic>
        <p:nvPicPr>
          <p:cNvPr id="4" name="Picture 3" descr="so-do-tu-duy-quan-xa-sinh-vat-sinh-hoc-9.png"/>
          <p:cNvPicPr>
            <a:picLocks noChangeAspect="1"/>
          </p:cNvPicPr>
          <p:nvPr/>
        </p:nvPicPr>
        <p:blipFill>
          <a:blip r:embed="rId2"/>
          <a:stretch>
            <a:fillRect/>
          </a:stretch>
        </p:blipFill>
        <p:spPr>
          <a:xfrm>
            <a:off x="152400" y="3962400"/>
            <a:ext cx="8610600" cy="2514600"/>
          </a:xfrm>
          <a:prstGeom prst="rect">
            <a:avLst/>
          </a:prstGeom>
        </p:spPr>
      </p:pic>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5"/>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1000"/>
                                        <p:tgtEl>
                                          <p:spTgt spid="7">
                                            <p:txEl>
                                              <p:pRg st="0" end="0"/>
                                            </p:txEl>
                                          </p:spTgt>
                                        </p:tgtEl>
                                      </p:cBhvr>
                                    </p:animEffect>
                                    <p:anim calcmode="lin" valueType="num">
                                      <p:cBhvr>
                                        <p:cTn id="12"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7">
                                            <p:txEl>
                                              <p:pRg st="1" end="1"/>
                                            </p:txEl>
                                          </p:spTgt>
                                        </p:tgtEl>
                                        <p:attrNameLst>
                                          <p:attrName>style.visibility</p:attrName>
                                        </p:attrNameLst>
                                      </p:cBhvr>
                                      <p:to>
                                        <p:strVal val="visible"/>
                                      </p:to>
                                    </p:set>
                                    <p:animEffect transition="in" filter="fade">
                                      <p:cBhvr>
                                        <p:cTn id="18" dur="1000"/>
                                        <p:tgtEl>
                                          <p:spTgt spid="7">
                                            <p:txEl>
                                              <p:pRg st="1" end="1"/>
                                            </p:txEl>
                                          </p:spTgt>
                                        </p:tgtEl>
                                      </p:cBhvr>
                                    </p:animEffect>
                                    <p:anim calcmode="lin" valueType="num">
                                      <p:cBhvr>
                                        <p:cTn id="19"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7">
                                            <p:txEl>
                                              <p:pRg st="2" end="2"/>
                                            </p:txEl>
                                          </p:spTgt>
                                        </p:tgtEl>
                                        <p:attrNameLst>
                                          <p:attrName>style.visibility</p:attrName>
                                        </p:attrNameLst>
                                      </p:cBhvr>
                                      <p:to>
                                        <p:strVal val="visible"/>
                                      </p:to>
                                    </p:set>
                                    <p:animEffect transition="in" filter="fade">
                                      <p:cBhvr>
                                        <p:cTn id="25" dur="1000"/>
                                        <p:tgtEl>
                                          <p:spTgt spid="7">
                                            <p:txEl>
                                              <p:pRg st="2" end="2"/>
                                            </p:txEl>
                                          </p:spTgt>
                                        </p:tgtEl>
                                      </p:cBhvr>
                                    </p:animEffect>
                                    <p:anim calcmode="lin" valueType="num">
                                      <p:cBhvr>
                                        <p:cTn id="26"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31" presetClass="entr" presetSubtype="0"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 calcmode="lin" valueType="num">
                                      <p:cBhvr>
                                        <p:cTn id="32" dur="1000" fill="hold"/>
                                        <p:tgtEl>
                                          <p:spTgt spid="4"/>
                                        </p:tgtEl>
                                        <p:attrNameLst>
                                          <p:attrName>ppt_w</p:attrName>
                                        </p:attrNameLst>
                                      </p:cBhvr>
                                      <p:tavLst>
                                        <p:tav tm="0">
                                          <p:val>
                                            <p:fltVal val="0"/>
                                          </p:val>
                                        </p:tav>
                                        <p:tav tm="100000">
                                          <p:val>
                                            <p:strVal val="#ppt_w"/>
                                          </p:val>
                                        </p:tav>
                                      </p:tavLst>
                                    </p:anim>
                                    <p:anim calcmode="lin" valueType="num">
                                      <p:cBhvr>
                                        <p:cTn id="33" dur="1000" fill="hold"/>
                                        <p:tgtEl>
                                          <p:spTgt spid="4"/>
                                        </p:tgtEl>
                                        <p:attrNameLst>
                                          <p:attrName>ppt_h</p:attrName>
                                        </p:attrNameLst>
                                      </p:cBhvr>
                                      <p:tavLst>
                                        <p:tav tm="0">
                                          <p:val>
                                            <p:fltVal val="0"/>
                                          </p:val>
                                        </p:tav>
                                        <p:tav tm="100000">
                                          <p:val>
                                            <p:strVal val="#ppt_h"/>
                                          </p:val>
                                        </p:tav>
                                      </p:tavLst>
                                    </p:anim>
                                    <p:anim calcmode="lin" valueType="num">
                                      <p:cBhvr>
                                        <p:cTn id="34" dur="1000" fill="hold"/>
                                        <p:tgtEl>
                                          <p:spTgt spid="4"/>
                                        </p:tgtEl>
                                        <p:attrNameLst>
                                          <p:attrName>style.rotation</p:attrName>
                                        </p:attrNameLst>
                                      </p:cBhvr>
                                      <p:tavLst>
                                        <p:tav tm="0">
                                          <p:val>
                                            <p:fltVal val="90"/>
                                          </p:val>
                                        </p:tav>
                                        <p:tav tm="100000">
                                          <p:val>
                                            <p:fltVal val="0"/>
                                          </p:val>
                                        </p:tav>
                                      </p:tavLst>
                                    </p:anim>
                                    <p:animEffect transition="in" filter="fade">
                                      <p:cBhvr>
                                        <p:cTn id="35"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1689753198.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chemeClr val="tx1"/>
                </a:solidFill>
                <a:latin typeface="Times New Roman" pitchFamily="18" charset="0"/>
                <a:cs typeface="Times New Roman" pitchFamily="18" charset="0"/>
              </a:rPr>
              <a:t>KẾT THÚC BÀI HỌC</a:t>
            </a:r>
            <a:endParaRPr lang="en-US" b="1" dirty="0">
              <a:solidFill>
                <a:schemeClr val="tx1"/>
              </a:solidFill>
              <a:latin typeface="Times New Roman" pitchFamily="18" charset="0"/>
              <a:cs typeface="Times New Roman" pitchFamily="18" charset="0"/>
            </a:endParaRPr>
          </a:p>
        </p:txBody>
      </p:sp>
      <p:sp>
        <p:nvSpPr>
          <p:cNvPr id="3" name="Text Placeholder 2"/>
          <p:cNvSpPr>
            <a:spLocks noGrp="1"/>
          </p:cNvSpPr>
          <p:nvPr>
            <p:ph type="body" sz="half" idx="2"/>
          </p:nvPr>
        </p:nvSpPr>
        <p:spPr/>
        <p:txBody>
          <a:bodyPr>
            <a:normAutofit/>
          </a:bodyPr>
          <a:lstStyle/>
          <a:p>
            <a:pPr algn="ctr"/>
            <a:r>
              <a:rPr lang="en-US" sz="2000" b="1" dirty="0" smtClean="0">
                <a:latin typeface="Times New Roman" pitchFamily="18" charset="0"/>
                <a:cs typeface="Times New Roman" pitchFamily="18" charset="0"/>
              </a:rPr>
              <a:t>CẢM ƠN CÁC BẠN ĐÃ LẮNG NGHE!</a:t>
            </a:r>
            <a:endParaRPr lang="en-US" sz="2000" b="1" dirty="0">
              <a:latin typeface="Times New Roman" pitchFamily="18" charset="0"/>
              <a:cs typeface="Times New Roman" pitchFamily="18" charset="0"/>
            </a:endParaRPr>
          </a:p>
        </p:txBody>
      </p:sp>
      <p:pic>
        <p:nvPicPr>
          <p:cNvPr id="5" name="Picture Placeholder 4" descr="Thank-you.jpg"/>
          <p:cNvPicPr>
            <a:picLocks noGrp="1" noChangeAspect="1"/>
          </p:cNvPicPr>
          <p:nvPr>
            <p:ph type="pic" idx="1"/>
          </p:nvPr>
        </p:nvPicPr>
        <p:blipFill>
          <a:blip r:embed="rId2"/>
          <a:srcRect t="1370" b="1370"/>
          <a:stretch>
            <a:fillRect/>
          </a:stretch>
        </p:blipFill>
        <p:spPr/>
      </p:pic>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prstTxWarp prst="textChevron">
              <a:avLst/>
            </a:prstTxWarp>
          </a:bodyPr>
          <a:lstStyle/>
          <a:p>
            <a:pPr algn="ctr"/>
            <a:r>
              <a:rPr lang="en-US" b="1" dirty="0" err="1">
                <a:solidFill>
                  <a:schemeClr val="accent6">
                    <a:lumMod val="50000"/>
                  </a:schemeClr>
                </a:solidFill>
                <a:latin typeface="Times New Roman" pitchFamily="18" charset="0"/>
                <a:cs typeface="Times New Roman" pitchFamily="18" charset="0"/>
              </a:rPr>
              <a:t>Nội</a:t>
            </a:r>
            <a:r>
              <a:rPr lang="en-US" b="1" dirty="0">
                <a:solidFill>
                  <a:schemeClr val="accent6">
                    <a:lumMod val="50000"/>
                  </a:schemeClr>
                </a:solidFill>
                <a:latin typeface="Times New Roman" pitchFamily="18" charset="0"/>
                <a:cs typeface="Times New Roman" pitchFamily="18" charset="0"/>
              </a:rPr>
              <a:t> dung </a:t>
            </a:r>
            <a:r>
              <a:rPr lang="en-US" b="1" dirty="0" err="1">
                <a:solidFill>
                  <a:schemeClr val="accent6">
                    <a:lumMod val="50000"/>
                  </a:schemeClr>
                </a:solidFill>
                <a:latin typeface="Times New Roman" pitchFamily="18" charset="0"/>
                <a:cs typeface="Times New Roman" pitchFamily="18" charset="0"/>
              </a:rPr>
              <a:t>cần</a:t>
            </a:r>
            <a:r>
              <a:rPr lang="en-US" b="1" dirty="0">
                <a:solidFill>
                  <a:schemeClr val="accent6">
                    <a:lumMod val="50000"/>
                  </a:schemeClr>
                </a:solidFill>
                <a:latin typeface="Times New Roman" pitchFamily="18" charset="0"/>
                <a:cs typeface="Times New Roman" pitchFamily="18" charset="0"/>
              </a:rPr>
              <a:t> </a:t>
            </a:r>
            <a:r>
              <a:rPr lang="en-US" b="1" dirty="0" err="1">
                <a:solidFill>
                  <a:schemeClr val="accent6">
                    <a:lumMod val="50000"/>
                  </a:schemeClr>
                </a:solidFill>
                <a:latin typeface="Times New Roman" pitchFamily="18" charset="0"/>
                <a:cs typeface="Times New Roman" pitchFamily="18" charset="0"/>
              </a:rPr>
              <a:t>học</a:t>
            </a:r>
            <a:endParaRPr lang="en-US" b="1" dirty="0">
              <a:solidFill>
                <a:schemeClr val="accent6">
                  <a:lumMod val="50000"/>
                </a:schemeClr>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lstStyle/>
          <a:p>
            <a:pPr marL="571500" indent="-571500">
              <a:buFont typeface="+mj-lt"/>
              <a:buAutoNum type="romanUcPeriod"/>
            </a:pPr>
            <a:r>
              <a:rPr lang="en-US" b="1" dirty="0" err="1">
                <a:solidFill>
                  <a:schemeClr val="accent1"/>
                </a:solidFill>
                <a:latin typeface="Times New Roman" pitchFamily="18" charset="0"/>
                <a:cs typeface="Times New Roman" pitchFamily="18" charset="0"/>
              </a:rPr>
              <a:t>Khái</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niệm</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quần</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xã</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sinh</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vật</a:t>
            </a:r>
            <a:endParaRPr lang="en-US" b="1" dirty="0">
              <a:solidFill>
                <a:schemeClr val="accent1"/>
              </a:solidFill>
              <a:latin typeface="Times New Roman" pitchFamily="18" charset="0"/>
              <a:cs typeface="Times New Roman" pitchFamily="18" charset="0"/>
            </a:endParaRPr>
          </a:p>
          <a:p>
            <a:pPr marL="571500" indent="-571500">
              <a:buFont typeface="+mj-lt"/>
              <a:buAutoNum type="romanUcPeriod"/>
            </a:pPr>
            <a:r>
              <a:rPr lang="en-US" b="1" dirty="0" err="1">
                <a:solidFill>
                  <a:schemeClr val="accent1"/>
                </a:solidFill>
                <a:latin typeface="Times New Roman" pitchFamily="18" charset="0"/>
                <a:cs typeface="Times New Roman" pitchFamily="18" charset="0"/>
              </a:rPr>
              <a:t>Một</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số</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đặc</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trưng</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cơ</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bản</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của</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quần</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xã</a:t>
            </a:r>
            <a:endParaRPr lang="en-US" b="1" dirty="0">
              <a:solidFill>
                <a:schemeClr val="accent1"/>
              </a:solidFill>
              <a:latin typeface="Times New Roman" pitchFamily="18" charset="0"/>
              <a:cs typeface="Times New Roman" pitchFamily="18" charset="0"/>
            </a:endParaRPr>
          </a:p>
          <a:p>
            <a:pPr marL="571500" indent="-571500">
              <a:buFont typeface="+mj-lt"/>
              <a:buAutoNum type="romanUcPeriod"/>
            </a:pPr>
            <a:r>
              <a:rPr lang="en-US" b="1" dirty="0" err="1">
                <a:solidFill>
                  <a:schemeClr val="accent1"/>
                </a:solidFill>
                <a:latin typeface="Times New Roman" pitchFamily="18" charset="0"/>
                <a:cs typeface="Times New Roman" pitchFamily="18" charset="0"/>
              </a:rPr>
              <a:t>Bảo</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vệ</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đa</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dạng</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sinh</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học</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trong</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quần</a:t>
            </a:r>
            <a:r>
              <a:rPr lang="en-US" b="1" dirty="0">
                <a:solidFill>
                  <a:schemeClr val="accent1"/>
                </a:solidFill>
                <a:latin typeface="Times New Roman" pitchFamily="18" charset="0"/>
                <a:cs typeface="Times New Roman" pitchFamily="18" charset="0"/>
              </a:rPr>
              <a:t> </a:t>
            </a:r>
            <a:r>
              <a:rPr lang="en-US" b="1" dirty="0" err="1">
                <a:solidFill>
                  <a:schemeClr val="accent1"/>
                </a:solidFill>
                <a:latin typeface="Times New Roman" pitchFamily="18" charset="0"/>
                <a:cs typeface="Times New Roman" pitchFamily="18" charset="0"/>
              </a:rPr>
              <a:t>xã</a:t>
            </a:r>
            <a:endParaRPr lang="en-US" b="1" dirty="0">
              <a:solidFill>
                <a:schemeClr val="accent1"/>
              </a:solidFill>
              <a:latin typeface="Times New Roman" pitchFamily="18" charset="0"/>
              <a:cs typeface="Times New Roman" pitchFamily="18" charset="0"/>
            </a:endParaRPr>
          </a:p>
        </p:txBody>
      </p:sp>
      <p:pic>
        <p:nvPicPr>
          <p:cNvPr id="4" name="Picture 3" descr="20221102014536_wm_shs-khoa-hoc-tu-nhien-8-ban-mau-lay-y-kien-xa-hoi-1-350x250.jpg"/>
          <p:cNvPicPr>
            <a:picLocks noChangeAspect="1"/>
          </p:cNvPicPr>
          <p:nvPr/>
        </p:nvPicPr>
        <p:blipFill>
          <a:blip r:embed="rId2"/>
          <a:stretch>
            <a:fillRect/>
          </a:stretch>
        </p:blipFill>
        <p:spPr>
          <a:xfrm>
            <a:off x="4191000" y="3001962"/>
            <a:ext cx="4495800" cy="3048000"/>
          </a:xfrm>
          <a:prstGeom prst="rect">
            <a:avLst/>
          </a:prstGeom>
          <a:ln>
            <a:noFill/>
          </a:ln>
          <a:effectLst>
            <a:outerShdw blurRad="190500" algn="tl" rotWithShape="0">
              <a:srgbClr val="000000">
                <a:alpha val="70000"/>
              </a:srgbClr>
            </a:outerShdw>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randombar(horizontal)">
                                      <p:cBhvr>
                                        <p:cTn id="3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err="1" smtClean="0">
                <a:solidFill>
                  <a:schemeClr val="tx1"/>
                </a:solidFill>
                <a:latin typeface="Times New Roman" pitchFamily="18" charset="0"/>
                <a:cs typeface="Times New Roman" pitchFamily="18" charset="0"/>
              </a:rPr>
              <a:t>Mục</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tiêu</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p:txBody>
          <a:bodyPr/>
          <a:lstStyle/>
          <a:p>
            <a:r>
              <a:rPr lang="en-US" dirty="0" err="1" smtClean="0">
                <a:latin typeface="Times New Roman" pitchFamily="18" charset="0"/>
                <a:cs typeface="Times New Roman" pitchFamily="18" charset="0"/>
              </a:rPr>
              <a:t>Phát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biểu</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được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khái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niệm</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quần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xã</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sinh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vật</a:t>
            </a:r>
            <a:r>
              <a:rPr lang="en-US" dirty="0" smtClean="0">
                <a:latin typeface="Times New Roman" pitchFamily="18" charset="0"/>
                <a:cs typeface="Times New Roman" pitchFamily="18" charset="0"/>
              </a:rPr>
              <a:t>.</a:t>
            </a:r>
          </a:p>
          <a:p>
            <a:r>
              <a:rPr lang="en-US" dirty="0" err="1" smtClean="0">
                <a:latin typeface="Times New Roman" pitchFamily="18" charset="0"/>
                <a:cs typeface="Times New Roman" pitchFamily="18" charset="0"/>
              </a:rPr>
              <a:t>Nêu</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được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một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số</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đặc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trưng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cơ</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bản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của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quần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xã.Lấy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được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ví</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dụ</a:t>
            </a:r>
            <a:r>
              <a:rPr lang="en-US" dirty="0" smtClean="0">
                <a:latin typeface="Times New Roman" pitchFamily="18" charset="0"/>
                <a:cs typeface="Times New Roman" pitchFamily="18" charset="0"/>
              </a:rPr>
              <a:t> minh </a:t>
            </a:r>
            <a:r>
              <a:rPr lang="en-US" dirty="0" err="1" smtClean="0">
                <a:latin typeface="Times New Roman" pitchFamily="18" charset="0"/>
                <a:cs typeface="Times New Roman" pitchFamily="18" charset="0"/>
              </a:rPr>
              <a:t>họa</a:t>
            </a:r>
            <a:r>
              <a:rPr lang="en-US" dirty="0" smtClean="0">
                <a:latin typeface="Times New Roman" pitchFamily="18" charset="0"/>
                <a:cs typeface="Times New Roman" pitchFamily="18" charset="0"/>
              </a:rPr>
              <a:t>.</a:t>
            </a:r>
          </a:p>
          <a:p>
            <a:r>
              <a:rPr lang="en-US" dirty="0" err="1" smtClean="0">
                <a:latin typeface="Times New Roman" pitchFamily="18" charset="0"/>
                <a:cs typeface="Times New Roman" pitchFamily="18" charset="0"/>
              </a:rPr>
              <a:t>Nêu</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được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một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số</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biện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pháp</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bảo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vệ</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dạng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sinh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học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trong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quần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xã</a:t>
            </a:r>
            <a:r>
              <a:rPr lang="en-US"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p:txBody>
      </p:sp>
      <p:pic>
        <p:nvPicPr>
          <p:cNvPr id="4" name="Picture 3" descr="ly-thuyet-khoa-hoc-tu-nhien-8-chan-troi-sang-tao-bai-47-quan-xa-sinh-vat-1-1695635059.jpg"/>
          <p:cNvPicPr>
            <a:picLocks noChangeAspect="1"/>
          </p:cNvPicPr>
          <p:nvPr/>
        </p:nvPicPr>
        <p:blipFill>
          <a:blip r:embed="rId2"/>
          <a:stretch>
            <a:fillRect/>
          </a:stretch>
        </p:blipFill>
        <p:spPr>
          <a:xfrm>
            <a:off x="3657600" y="3352800"/>
            <a:ext cx="4673266" cy="3124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2"/>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26"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down)">
                                      <p:cBhvr>
                                        <p:cTn id="11" dur="580">
                                          <p:stCondLst>
                                            <p:cond delay="0"/>
                                          </p:stCondLst>
                                        </p:cTn>
                                        <p:tgtEl>
                                          <p:spTgt spid="3">
                                            <p:txEl>
                                              <p:pRg st="0" end="0"/>
                                            </p:txEl>
                                          </p:spTgt>
                                        </p:tgtEl>
                                      </p:cBhvr>
                                    </p:animEffect>
                                    <p:anim calcmode="lin" valueType="num">
                                      <p:cBhvr>
                                        <p:cTn id="12"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7" dur="26">
                                          <p:stCondLst>
                                            <p:cond delay="650"/>
                                          </p:stCondLst>
                                        </p:cTn>
                                        <p:tgtEl>
                                          <p:spTgt spid="3">
                                            <p:txEl>
                                              <p:pRg st="0" end="0"/>
                                            </p:txEl>
                                          </p:spTgt>
                                        </p:tgtEl>
                                      </p:cBhvr>
                                      <p:to x="100000" y="60000"/>
                                    </p:animScale>
                                    <p:animScale>
                                      <p:cBhvr>
                                        <p:cTn id="18" dur="166" decel="50000">
                                          <p:stCondLst>
                                            <p:cond delay="676"/>
                                          </p:stCondLst>
                                        </p:cTn>
                                        <p:tgtEl>
                                          <p:spTgt spid="3">
                                            <p:txEl>
                                              <p:pRg st="0" end="0"/>
                                            </p:txEl>
                                          </p:spTgt>
                                        </p:tgtEl>
                                      </p:cBhvr>
                                      <p:to x="100000" y="100000"/>
                                    </p:animScale>
                                    <p:animScale>
                                      <p:cBhvr>
                                        <p:cTn id="19" dur="26">
                                          <p:stCondLst>
                                            <p:cond delay="1312"/>
                                          </p:stCondLst>
                                        </p:cTn>
                                        <p:tgtEl>
                                          <p:spTgt spid="3">
                                            <p:txEl>
                                              <p:pRg st="0" end="0"/>
                                            </p:txEl>
                                          </p:spTgt>
                                        </p:tgtEl>
                                      </p:cBhvr>
                                      <p:to x="100000" y="80000"/>
                                    </p:animScale>
                                    <p:animScale>
                                      <p:cBhvr>
                                        <p:cTn id="20" dur="166" decel="50000">
                                          <p:stCondLst>
                                            <p:cond delay="1338"/>
                                          </p:stCondLst>
                                        </p:cTn>
                                        <p:tgtEl>
                                          <p:spTgt spid="3">
                                            <p:txEl>
                                              <p:pRg st="0" end="0"/>
                                            </p:txEl>
                                          </p:spTgt>
                                        </p:tgtEl>
                                      </p:cBhvr>
                                      <p:to x="100000" y="100000"/>
                                    </p:animScale>
                                    <p:animScale>
                                      <p:cBhvr>
                                        <p:cTn id="21" dur="26">
                                          <p:stCondLst>
                                            <p:cond delay="1642"/>
                                          </p:stCondLst>
                                        </p:cTn>
                                        <p:tgtEl>
                                          <p:spTgt spid="3">
                                            <p:txEl>
                                              <p:pRg st="0" end="0"/>
                                            </p:txEl>
                                          </p:spTgt>
                                        </p:tgtEl>
                                      </p:cBhvr>
                                      <p:to x="100000" y="90000"/>
                                    </p:animScale>
                                    <p:animScale>
                                      <p:cBhvr>
                                        <p:cTn id="22" dur="166" decel="50000">
                                          <p:stCondLst>
                                            <p:cond delay="1668"/>
                                          </p:stCondLst>
                                        </p:cTn>
                                        <p:tgtEl>
                                          <p:spTgt spid="3">
                                            <p:txEl>
                                              <p:pRg st="0" end="0"/>
                                            </p:txEl>
                                          </p:spTgt>
                                        </p:tgtEl>
                                      </p:cBhvr>
                                      <p:to x="100000" y="100000"/>
                                    </p:animScale>
                                    <p:animScale>
                                      <p:cBhvr>
                                        <p:cTn id="23" dur="26">
                                          <p:stCondLst>
                                            <p:cond delay="1808"/>
                                          </p:stCondLst>
                                        </p:cTn>
                                        <p:tgtEl>
                                          <p:spTgt spid="3">
                                            <p:txEl>
                                              <p:pRg st="0" end="0"/>
                                            </p:txEl>
                                          </p:spTgt>
                                        </p:tgtEl>
                                      </p:cBhvr>
                                      <p:to x="100000" y="95000"/>
                                    </p:animScale>
                                    <p:animScale>
                                      <p:cBhvr>
                                        <p:cTn id="24" dur="166" decel="50000">
                                          <p:stCondLst>
                                            <p:cond delay="1834"/>
                                          </p:stCondLst>
                                        </p:cTn>
                                        <p:tgtEl>
                                          <p:spTgt spid="3">
                                            <p:txEl>
                                              <p:pRg st="0" end="0"/>
                                            </p:txEl>
                                          </p:spTgt>
                                        </p:tgtEl>
                                      </p:cBhvr>
                                      <p:to x="100000" y="100000"/>
                                    </p:animScale>
                                  </p:childTnLst>
                                </p:cTn>
                              </p:par>
                            </p:childTnLst>
                          </p:cTn>
                        </p:par>
                      </p:childTnLst>
                    </p:cTn>
                  </p:par>
                  <p:par>
                    <p:cTn id="25" fill="hold">
                      <p:stCondLst>
                        <p:cond delay="indefinite"/>
                      </p:stCondLst>
                      <p:childTnLst>
                        <p:par>
                          <p:cTn id="26" fill="hold">
                            <p:stCondLst>
                              <p:cond delay="0"/>
                            </p:stCondLst>
                            <p:childTnLst>
                              <p:par>
                                <p:cTn id="27" presetID="26" presetClass="entr" presetSubtype="0" fill="hold" nodeType="click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Effect transition="in" filter="wipe(down)">
                                      <p:cBhvr>
                                        <p:cTn id="29" dur="580">
                                          <p:stCondLst>
                                            <p:cond delay="0"/>
                                          </p:stCondLst>
                                        </p:cTn>
                                        <p:tgtEl>
                                          <p:spTgt spid="3">
                                            <p:txEl>
                                              <p:pRg st="1" end="1"/>
                                            </p:txEl>
                                          </p:spTgt>
                                        </p:tgtEl>
                                      </p:cBhvr>
                                    </p:animEffect>
                                    <p:anim calcmode="lin" valueType="num">
                                      <p:cBhvr>
                                        <p:cTn id="30"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1"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2"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3"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4"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5" dur="26">
                                          <p:stCondLst>
                                            <p:cond delay="650"/>
                                          </p:stCondLst>
                                        </p:cTn>
                                        <p:tgtEl>
                                          <p:spTgt spid="3">
                                            <p:txEl>
                                              <p:pRg st="1" end="1"/>
                                            </p:txEl>
                                          </p:spTgt>
                                        </p:tgtEl>
                                      </p:cBhvr>
                                      <p:to x="100000" y="60000"/>
                                    </p:animScale>
                                    <p:animScale>
                                      <p:cBhvr>
                                        <p:cTn id="36" dur="166" decel="50000">
                                          <p:stCondLst>
                                            <p:cond delay="676"/>
                                          </p:stCondLst>
                                        </p:cTn>
                                        <p:tgtEl>
                                          <p:spTgt spid="3">
                                            <p:txEl>
                                              <p:pRg st="1" end="1"/>
                                            </p:txEl>
                                          </p:spTgt>
                                        </p:tgtEl>
                                      </p:cBhvr>
                                      <p:to x="100000" y="100000"/>
                                    </p:animScale>
                                    <p:animScale>
                                      <p:cBhvr>
                                        <p:cTn id="37" dur="26">
                                          <p:stCondLst>
                                            <p:cond delay="1312"/>
                                          </p:stCondLst>
                                        </p:cTn>
                                        <p:tgtEl>
                                          <p:spTgt spid="3">
                                            <p:txEl>
                                              <p:pRg st="1" end="1"/>
                                            </p:txEl>
                                          </p:spTgt>
                                        </p:tgtEl>
                                      </p:cBhvr>
                                      <p:to x="100000" y="80000"/>
                                    </p:animScale>
                                    <p:animScale>
                                      <p:cBhvr>
                                        <p:cTn id="38" dur="166" decel="50000">
                                          <p:stCondLst>
                                            <p:cond delay="1338"/>
                                          </p:stCondLst>
                                        </p:cTn>
                                        <p:tgtEl>
                                          <p:spTgt spid="3">
                                            <p:txEl>
                                              <p:pRg st="1" end="1"/>
                                            </p:txEl>
                                          </p:spTgt>
                                        </p:tgtEl>
                                      </p:cBhvr>
                                      <p:to x="100000" y="100000"/>
                                    </p:animScale>
                                    <p:animScale>
                                      <p:cBhvr>
                                        <p:cTn id="39" dur="26">
                                          <p:stCondLst>
                                            <p:cond delay="1642"/>
                                          </p:stCondLst>
                                        </p:cTn>
                                        <p:tgtEl>
                                          <p:spTgt spid="3">
                                            <p:txEl>
                                              <p:pRg st="1" end="1"/>
                                            </p:txEl>
                                          </p:spTgt>
                                        </p:tgtEl>
                                      </p:cBhvr>
                                      <p:to x="100000" y="90000"/>
                                    </p:animScale>
                                    <p:animScale>
                                      <p:cBhvr>
                                        <p:cTn id="40" dur="166" decel="50000">
                                          <p:stCondLst>
                                            <p:cond delay="1668"/>
                                          </p:stCondLst>
                                        </p:cTn>
                                        <p:tgtEl>
                                          <p:spTgt spid="3">
                                            <p:txEl>
                                              <p:pRg st="1" end="1"/>
                                            </p:txEl>
                                          </p:spTgt>
                                        </p:tgtEl>
                                      </p:cBhvr>
                                      <p:to x="100000" y="100000"/>
                                    </p:animScale>
                                    <p:animScale>
                                      <p:cBhvr>
                                        <p:cTn id="41" dur="26">
                                          <p:stCondLst>
                                            <p:cond delay="1808"/>
                                          </p:stCondLst>
                                        </p:cTn>
                                        <p:tgtEl>
                                          <p:spTgt spid="3">
                                            <p:txEl>
                                              <p:pRg st="1" end="1"/>
                                            </p:txEl>
                                          </p:spTgt>
                                        </p:tgtEl>
                                      </p:cBhvr>
                                      <p:to x="100000" y="95000"/>
                                    </p:animScale>
                                    <p:animScale>
                                      <p:cBhvr>
                                        <p:cTn id="42" dur="166" decel="50000">
                                          <p:stCondLst>
                                            <p:cond delay="1834"/>
                                          </p:stCondLst>
                                        </p:cTn>
                                        <p:tgtEl>
                                          <p:spTgt spid="3">
                                            <p:txEl>
                                              <p:pRg st="1" end="1"/>
                                            </p:txEl>
                                          </p:spTgt>
                                        </p:tgtEl>
                                      </p:cBhvr>
                                      <p:to x="100000" y="100000"/>
                                    </p:animScale>
                                  </p:childTnLst>
                                </p:cTn>
                              </p:par>
                            </p:childTnLst>
                          </p:cTn>
                        </p:par>
                      </p:childTnLst>
                    </p:cTn>
                  </p:par>
                  <p:par>
                    <p:cTn id="43" fill="hold">
                      <p:stCondLst>
                        <p:cond delay="indefinite"/>
                      </p:stCondLst>
                      <p:childTnLst>
                        <p:par>
                          <p:cTn id="44" fill="hold">
                            <p:stCondLst>
                              <p:cond delay="0"/>
                            </p:stCondLst>
                            <p:childTnLst>
                              <p:par>
                                <p:cTn id="45" presetID="26" presetClass="entr" presetSubtype="0" fill="hold" nodeType="clickEffect">
                                  <p:stCondLst>
                                    <p:cond delay="0"/>
                                  </p:stCondLst>
                                  <p:childTnLst>
                                    <p:set>
                                      <p:cBhvr>
                                        <p:cTn id="46" dur="1" fill="hold">
                                          <p:stCondLst>
                                            <p:cond delay="0"/>
                                          </p:stCondLst>
                                        </p:cTn>
                                        <p:tgtEl>
                                          <p:spTgt spid="3">
                                            <p:txEl>
                                              <p:pRg st="2" end="2"/>
                                            </p:txEl>
                                          </p:spTgt>
                                        </p:tgtEl>
                                        <p:attrNameLst>
                                          <p:attrName>style.visibility</p:attrName>
                                        </p:attrNameLst>
                                      </p:cBhvr>
                                      <p:to>
                                        <p:strVal val="visible"/>
                                      </p:to>
                                    </p:set>
                                    <p:animEffect transition="in" filter="wipe(down)">
                                      <p:cBhvr>
                                        <p:cTn id="47" dur="580">
                                          <p:stCondLst>
                                            <p:cond delay="0"/>
                                          </p:stCondLst>
                                        </p:cTn>
                                        <p:tgtEl>
                                          <p:spTgt spid="3">
                                            <p:txEl>
                                              <p:pRg st="2" end="2"/>
                                            </p:txEl>
                                          </p:spTgt>
                                        </p:tgtEl>
                                      </p:cBhvr>
                                    </p:animEffect>
                                    <p:anim calcmode="lin" valueType="num">
                                      <p:cBhvr>
                                        <p:cTn id="48"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3" dur="26">
                                          <p:stCondLst>
                                            <p:cond delay="650"/>
                                          </p:stCondLst>
                                        </p:cTn>
                                        <p:tgtEl>
                                          <p:spTgt spid="3">
                                            <p:txEl>
                                              <p:pRg st="2" end="2"/>
                                            </p:txEl>
                                          </p:spTgt>
                                        </p:tgtEl>
                                      </p:cBhvr>
                                      <p:to x="100000" y="60000"/>
                                    </p:animScale>
                                    <p:animScale>
                                      <p:cBhvr>
                                        <p:cTn id="54" dur="166" decel="50000">
                                          <p:stCondLst>
                                            <p:cond delay="676"/>
                                          </p:stCondLst>
                                        </p:cTn>
                                        <p:tgtEl>
                                          <p:spTgt spid="3">
                                            <p:txEl>
                                              <p:pRg st="2" end="2"/>
                                            </p:txEl>
                                          </p:spTgt>
                                        </p:tgtEl>
                                      </p:cBhvr>
                                      <p:to x="100000" y="100000"/>
                                    </p:animScale>
                                    <p:animScale>
                                      <p:cBhvr>
                                        <p:cTn id="55" dur="26">
                                          <p:stCondLst>
                                            <p:cond delay="1312"/>
                                          </p:stCondLst>
                                        </p:cTn>
                                        <p:tgtEl>
                                          <p:spTgt spid="3">
                                            <p:txEl>
                                              <p:pRg st="2" end="2"/>
                                            </p:txEl>
                                          </p:spTgt>
                                        </p:tgtEl>
                                      </p:cBhvr>
                                      <p:to x="100000" y="80000"/>
                                    </p:animScale>
                                    <p:animScale>
                                      <p:cBhvr>
                                        <p:cTn id="56" dur="166" decel="50000">
                                          <p:stCondLst>
                                            <p:cond delay="1338"/>
                                          </p:stCondLst>
                                        </p:cTn>
                                        <p:tgtEl>
                                          <p:spTgt spid="3">
                                            <p:txEl>
                                              <p:pRg st="2" end="2"/>
                                            </p:txEl>
                                          </p:spTgt>
                                        </p:tgtEl>
                                      </p:cBhvr>
                                      <p:to x="100000" y="100000"/>
                                    </p:animScale>
                                    <p:animScale>
                                      <p:cBhvr>
                                        <p:cTn id="57" dur="26">
                                          <p:stCondLst>
                                            <p:cond delay="1642"/>
                                          </p:stCondLst>
                                        </p:cTn>
                                        <p:tgtEl>
                                          <p:spTgt spid="3">
                                            <p:txEl>
                                              <p:pRg st="2" end="2"/>
                                            </p:txEl>
                                          </p:spTgt>
                                        </p:tgtEl>
                                      </p:cBhvr>
                                      <p:to x="100000" y="90000"/>
                                    </p:animScale>
                                    <p:animScale>
                                      <p:cBhvr>
                                        <p:cTn id="58" dur="166" decel="50000">
                                          <p:stCondLst>
                                            <p:cond delay="1668"/>
                                          </p:stCondLst>
                                        </p:cTn>
                                        <p:tgtEl>
                                          <p:spTgt spid="3">
                                            <p:txEl>
                                              <p:pRg st="2" end="2"/>
                                            </p:txEl>
                                          </p:spTgt>
                                        </p:tgtEl>
                                      </p:cBhvr>
                                      <p:to x="100000" y="100000"/>
                                    </p:animScale>
                                    <p:animScale>
                                      <p:cBhvr>
                                        <p:cTn id="59" dur="26">
                                          <p:stCondLst>
                                            <p:cond delay="1808"/>
                                          </p:stCondLst>
                                        </p:cTn>
                                        <p:tgtEl>
                                          <p:spTgt spid="3">
                                            <p:txEl>
                                              <p:pRg st="2" end="2"/>
                                            </p:txEl>
                                          </p:spTgt>
                                        </p:tgtEl>
                                      </p:cBhvr>
                                      <p:to x="100000" y="95000"/>
                                    </p:animScale>
                                    <p:animScale>
                                      <p:cBhvr>
                                        <p:cTn id="60" dur="166" decel="50000">
                                          <p:stCondLst>
                                            <p:cond delay="1834"/>
                                          </p:stCondLst>
                                        </p:cTn>
                                        <p:tgtEl>
                                          <p:spTgt spid="3">
                                            <p:txEl>
                                              <p:pRg st="2" end="2"/>
                                            </p:txEl>
                                          </p:spTgt>
                                        </p:tgtEl>
                                      </p:cBhvr>
                                      <p:to x="100000" y="100000"/>
                                    </p:animScale>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4"/>
                                        </p:tgtEl>
                                        <p:attrNameLst>
                                          <p:attrName>style.visibility</p:attrName>
                                        </p:attrNameLst>
                                      </p:cBhvr>
                                      <p:to>
                                        <p:strVal val="visible"/>
                                      </p:to>
                                    </p:set>
                                    <p:animEffect transition="in" filter="fade">
                                      <p:cBhvr>
                                        <p:cTn id="6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ai-giang-sinh-hoc-lop-9-tiet-48-quan-xa-sinh-vat_m89odztNSX.jpg"/>
          <p:cNvPicPr>
            <a:picLocks noChangeAspect="1"/>
          </p:cNvPicPr>
          <p:nvPr/>
        </p:nvPicPr>
        <p:blipFill>
          <a:blip r:embed="rId2"/>
          <a:stretch>
            <a:fillRect/>
          </a:stretch>
        </p:blipFill>
        <p:spPr>
          <a:xfrm>
            <a:off x="4343400" y="152400"/>
            <a:ext cx="4673600" cy="3505200"/>
          </a:xfrm>
          <a:prstGeom prst="rect">
            <a:avLst/>
          </a:prstGeom>
        </p:spPr>
      </p:pic>
      <p:pic>
        <p:nvPicPr>
          <p:cNvPr id="3" name="Picture 2" descr="404d_dac-trung-ve-phan-bo-ca-the.jpeg"/>
          <p:cNvPicPr>
            <a:picLocks noChangeAspect="1"/>
          </p:cNvPicPr>
          <p:nvPr/>
        </p:nvPicPr>
        <p:blipFill>
          <a:blip r:embed="rId3" cstate="print"/>
          <a:stretch>
            <a:fillRect/>
          </a:stretch>
        </p:blipFill>
        <p:spPr>
          <a:xfrm>
            <a:off x="266700" y="2621973"/>
            <a:ext cx="4038600" cy="4038600"/>
          </a:xfrm>
          <a:prstGeom prst="rect">
            <a:avLst/>
          </a:prstGeom>
        </p:spPr>
      </p:pic>
      <p:pic>
        <p:nvPicPr>
          <p:cNvPr id="5" name="Picture 4" descr="vung-nhiet-doi.png"/>
          <p:cNvPicPr>
            <a:picLocks noChangeAspect="1"/>
          </p:cNvPicPr>
          <p:nvPr/>
        </p:nvPicPr>
        <p:blipFill>
          <a:blip r:embed="rId4"/>
          <a:stretch>
            <a:fillRect/>
          </a:stretch>
        </p:blipFill>
        <p:spPr>
          <a:xfrm>
            <a:off x="4495800" y="3962400"/>
            <a:ext cx="3886647" cy="2286000"/>
          </a:xfrm>
          <a:prstGeom prst="rect">
            <a:avLst/>
          </a:prstGeom>
        </p:spPr>
      </p:pic>
      <p:pic>
        <p:nvPicPr>
          <p:cNvPr id="6" name="Picture 5" descr="ly-thuyet-bai-43-quan-xa-sinh-vat-1.png"/>
          <p:cNvPicPr>
            <a:picLocks noChangeAspect="1"/>
          </p:cNvPicPr>
          <p:nvPr/>
        </p:nvPicPr>
        <p:blipFill>
          <a:blip r:embed="rId5"/>
          <a:stretch>
            <a:fillRect/>
          </a:stretch>
        </p:blipFill>
        <p:spPr>
          <a:xfrm>
            <a:off x="304800" y="381000"/>
            <a:ext cx="3962400" cy="23241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1000" fill="hold"/>
                                        <p:tgtEl>
                                          <p:spTgt spid="3"/>
                                        </p:tgtEl>
                                        <p:attrNameLst>
                                          <p:attrName>ppt_w</p:attrName>
                                        </p:attrNameLst>
                                      </p:cBhvr>
                                      <p:tavLst>
                                        <p:tav tm="0">
                                          <p:val>
                                            <p:fltVal val="0"/>
                                          </p:val>
                                        </p:tav>
                                        <p:tav tm="100000">
                                          <p:val>
                                            <p:strVal val="#ppt_w"/>
                                          </p:val>
                                        </p:tav>
                                      </p:tavLst>
                                    </p:anim>
                                    <p:anim calcmode="lin" valueType="num">
                                      <p:cBhvr>
                                        <p:cTn id="22" dur="1000" fill="hold"/>
                                        <p:tgtEl>
                                          <p:spTgt spid="3"/>
                                        </p:tgtEl>
                                        <p:attrNameLst>
                                          <p:attrName>ppt_h</p:attrName>
                                        </p:attrNameLst>
                                      </p:cBhvr>
                                      <p:tavLst>
                                        <p:tav tm="0">
                                          <p:val>
                                            <p:fltVal val="0"/>
                                          </p:val>
                                        </p:tav>
                                        <p:tav tm="100000">
                                          <p:val>
                                            <p:strVal val="#ppt_h"/>
                                          </p:val>
                                        </p:tav>
                                      </p:tavLst>
                                    </p:anim>
                                    <p:anim calcmode="lin" valueType="num">
                                      <p:cBhvr>
                                        <p:cTn id="23" dur="1000" fill="hold"/>
                                        <p:tgtEl>
                                          <p:spTgt spid="3"/>
                                        </p:tgtEl>
                                        <p:attrNameLst>
                                          <p:attrName>style.rotation</p:attrName>
                                        </p:attrNameLst>
                                      </p:cBhvr>
                                      <p:tavLst>
                                        <p:tav tm="0">
                                          <p:val>
                                            <p:fltVal val="90"/>
                                          </p:val>
                                        </p:tav>
                                        <p:tav tm="100000">
                                          <p:val>
                                            <p:fltVal val="0"/>
                                          </p:val>
                                        </p:tav>
                                      </p:tavLst>
                                    </p:anim>
                                    <p:animEffect transition="in" filter="fade">
                                      <p:cBhvr>
                                        <p:cTn id="24" dur="1000"/>
                                        <p:tgtEl>
                                          <p:spTgt spid="3"/>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p:cTn id="29" dur="500" fill="hold"/>
                                        <p:tgtEl>
                                          <p:spTgt spid="5"/>
                                        </p:tgtEl>
                                        <p:attrNameLst>
                                          <p:attrName>ppt_w</p:attrName>
                                        </p:attrNameLst>
                                      </p:cBhvr>
                                      <p:tavLst>
                                        <p:tav tm="0">
                                          <p:val>
                                            <p:fltVal val="0"/>
                                          </p:val>
                                        </p:tav>
                                        <p:tav tm="100000">
                                          <p:val>
                                            <p:strVal val="#ppt_w"/>
                                          </p:val>
                                        </p:tav>
                                      </p:tavLst>
                                    </p:anim>
                                    <p:anim calcmode="lin" valueType="num">
                                      <p:cBhvr>
                                        <p:cTn id="30" dur="500" fill="hold"/>
                                        <p:tgtEl>
                                          <p:spTgt spid="5"/>
                                        </p:tgtEl>
                                        <p:attrNameLst>
                                          <p:attrName>ppt_h</p:attrName>
                                        </p:attrNameLst>
                                      </p:cBhvr>
                                      <p:tavLst>
                                        <p:tav tm="0">
                                          <p:val>
                                            <p:fltVal val="0"/>
                                          </p:val>
                                        </p:tav>
                                        <p:tav tm="100000">
                                          <p:val>
                                            <p:strVal val="#ppt_h"/>
                                          </p:val>
                                        </p:tav>
                                      </p:tavLst>
                                    </p:anim>
                                    <p:animEffect transition="in" filter="fade">
                                      <p:cBhvr>
                                        <p:cTn id="3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74638"/>
            <a:ext cx="7772400" cy="715962"/>
          </a:xfrm>
        </p:spPr>
        <p:txBody>
          <a:bodyPr>
            <a:normAutofit fontScale="90000"/>
          </a:bodyPr>
          <a:lstStyle/>
          <a:p>
            <a:pPr algn="ctr"/>
            <a:r>
              <a:rPr lang="en-US" b="1" dirty="0" err="1" smtClean="0">
                <a:solidFill>
                  <a:schemeClr val="tx1"/>
                </a:solidFill>
                <a:latin typeface="Times New Roman" pitchFamily="18" charset="0"/>
                <a:cs typeface="Times New Roman" pitchFamily="18" charset="0"/>
              </a:rPr>
              <a:t>Khởi</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động</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a:xfrm>
            <a:off x="914400" y="1066800"/>
            <a:ext cx="7772400" cy="4953000"/>
          </a:xfrm>
        </p:spPr>
        <p:txBody>
          <a:bodyPr/>
          <a:lstStyle/>
          <a:p>
            <a:pPr>
              <a:buFont typeface="Wingdings" pitchFamily="2" charset="2"/>
              <a:buChar char="v"/>
            </a:pPr>
            <a:r>
              <a:rPr lang="vi-VN" dirty="0" smtClean="0"/>
              <a:t>Trong một khoảng không gian xác định có nhiều quần thể cùng tồn tại tạo nên một cấp độ tổ chức sống cao hơn, đó là quần xã sinh vật. Quần xã sinh vật là gì và có những đặc trưng cơ</a:t>
            </a:r>
            <a:r>
              <a:rPr lang="en-US" dirty="0" smtClean="0"/>
              <a:t> </a:t>
            </a:r>
            <a:r>
              <a:rPr lang="en-US" dirty="0" err="1" smtClean="0">
                <a:latin typeface="Times New Roman" pitchFamily="18" charset="0"/>
                <a:cs typeface="Times New Roman" pitchFamily="18" charset="0"/>
              </a:rPr>
              <a:t>bản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nào</a:t>
            </a:r>
            <a:r>
              <a:rPr lang="en-US" dirty="0" smtClean="0">
                <a:latin typeface="Times New Roman" pitchFamily="18" charset="0"/>
                <a:cs typeface="Times New Roman" pitchFamily="18" charset="0"/>
              </a:rPr>
              <a:t>?</a:t>
            </a:r>
          </a:p>
          <a:p>
            <a:pPr lvl="1">
              <a:buFont typeface="Wingdings" pitchFamily="2" charset="2"/>
              <a:buChar char="Ø"/>
            </a:pPr>
            <a:r>
              <a:rPr lang="vi-VN" dirty="0" smtClean="0">
                <a:solidFill>
                  <a:srgbClr val="FF0000"/>
                </a:solidFill>
              </a:rPr>
              <a:t>Quần xã sinh vật là một tập hợp các quần thể sinh vật thuộc nhiều loài khác nhau, cùng sống trong một không gian và thời gian nhất định.Các đặc trưng cơ bản của quần xã gồm: độ đa dạng và thành phần loài trong quần</a:t>
            </a:r>
            <a:r>
              <a:rPr lang="en-US" dirty="0" smtClean="0">
                <a:solidFill>
                  <a:srgbClr val="FF0000"/>
                </a:solidFill>
              </a:rPr>
              <a:t> </a:t>
            </a:r>
            <a:r>
              <a:rPr lang="en-US" dirty="0" err="1" smtClean="0">
                <a:solidFill>
                  <a:srgbClr val="FF0000"/>
                </a:solidFill>
                <a:latin typeface="Times New Roman" pitchFamily="18" charset="0"/>
                <a:cs typeface="Times New Roman" pitchFamily="18" charset="0"/>
              </a:rPr>
              <a:t>xã</a:t>
            </a:r>
            <a:r>
              <a:rPr lang="en-US" dirty="0" smtClean="0">
                <a:solidFill>
                  <a:srgbClr val="FF0000"/>
                </a:solidFill>
                <a:latin typeface="Times New Roman" pitchFamily="18" charset="0"/>
                <a:cs typeface="Times New Roman" pitchFamily="18" charset="0"/>
              </a:rPr>
              <a:t>.</a:t>
            </a:r>
            <a:endParaRPr lang="en-US" dirty="0">
              <a:solidFill>
                <a:srgbClr val="FF0000"/>
              </a:solidFill>
              <a:latin typeface="Times New Roman" pitchFamily="18" charset="0"/>
              <a:cs typeface="Times New Roman" pitchFamily="18" charset="0"/>
            </a:endParaRPr>
          </a:p>
        </p:txBody>
      </p:sp>
      <p:pic>
        <p:nvPicPr>
          <p:cNvPr id="4" name="Picture 3" descr="images.jpg"/>
          <p:cNvPicPr>
            <a:picLocks noChangeAspect="1"/>
          </p:cNvPicPr>
          <p:nvPr/>
        </p:nvPicPr>
        <p:blipFill>
          <a:blip r:embed="rId2"/>
          <a:stretch>
            <a:fillRect/>
          </a:stretch>
        </p:blipFill>
        <p:spPr>
          <a:xfrm>
            <a:off x="5867400" y="4343400"/>
            <a:ext cx="2428875" cy="18859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2"/>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45"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000"/>
                                        <p:tgtEl>
                                          <p:spTgt spid="3">
                                            <p:txEl>
                                              <p:pRg st="0" end="0"/>
                                            </p:txEl>
                                          </p:spTgt>
                                        </p:tgtEl>
                                      </p:cBhvr>
                                    </p:animEffect>
                                    <p:anim calcmode="lin" valueType="num">
                                      <p:cBhvr>
                                        <p:cTn id="12" dur="2000" fill="hold"/>
                                        <p:tgtEl>
                                          <p:spTgt spid="3">
                                            <p:txEl>
                                              <p:pRg st="0" end="0"/>
                                            </p:txEl>
                                          </p:spTgt>
                                        </p:tgtEl>
                                        <p:attrNameLst>
                                          <p:attrName>ppt_w</p:attrName>
                                        </p:attrNameLst>
                                      </p:cBhvr>
                                      <p:tavLst>
                                        <p:tav tm="0" fmla="#ppt_w*sin(2.5*pi*$)">
                                          <p:val>
                                            <p:fltVal val="0"/>
                                          </p:val>
                                        </p:tav>
                                        <p:tav tm="100000">
                                          <p:val>
                                            <p:fltVal val="1"/>
                                          </p:val>
                                        </p:tav>
                                      </p:tavLst>
                                    </p:anim>
                                    <p:anim calcmode="lin" valueType="num">
                                      <p:cBhvr>
                                        <p:cTn id="13" dur="20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barn(inVertical)">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lide6_93.jpg"/>
          <p:cNvPicPr>
            <a:picLocks noChangeAspect="1"/>
          </p:cNvPicPr>
          <p:nvPr/>
        </p:nvPicPr>
        <p:blipFill>
          <a:blip r:embed="rId2"/>
          <a:stretch>
            <a:fillRect/>
          </a:stretch>
        </p:blipFill>
        <p:spPr>
          <a:xfrm>
            <a:off x="13855" y="0"/>
            <a:ext cx="9144000"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istockphoto-1361472307-612x612.jpg"/>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p:txBody>
          <a:bodyPr/>
          <a:lstStyle/>
          <a:p>
            <a:pPr algn="ct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I.Khái</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niệm</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quần</a:t>
            </a:r>
            <a:r>
              <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rPr>
              <a:t> </a:t>
            </a:r>
            <a:r>
              <a:rPr lang="en-US" b="1" dirty="0" err="1">
                <a:solidFill>
                  <a:schemeClr val="tx1"/>
                </a:solidFill>
                <a:effectLst>
                  <a:reflection blurRad="6350" stA="55000" endA="300" endPos="45500" dir="5400000" sy="-100000" algn="bl" rotWithShape="0"/>
                </a:effectLst>
                <a:latin typeface="Times New Roman" pitchFamily="18" charset="0"/>
                <a:cs typeface="Times New Roman" pitchFamily="18" charset="0"/>
              </a:rPr>
              <a:t>xã</a:t>
            </a:r>
            <a:endParaRPr lang="en-US" b="1" dirty="0">
              <a:solidFill>
                <a:schemeClr val="tx1"/>
              </a:solidFill>
              <a:effectLst>
                <a:reflection blurRad="6350" stA="55000" endA="300" endPos="45500" dir="5400000" sy="-100000" algn="bl" rotWithShape="0"/>
              </a:effectLst>
              <a:latin typeface="Times New Roman" pitchFamily="18" charset="0"/>
              <a:cs typeface="Times New Roman" pitchFamily="18" charset="0"/>
            </a:endParaRPr>
          </a:p>
        </p:txBody>
      </p:sp>
      <p:sp>
        <p:nvSpPr>
          <p:cNvPr id="3" name="Content Placeholder 2"/>
          <p:cNvSpPr>
            <a:spLocks noGrp="1"/>
          </p:cNvSpPr>
          <p:nvPr>
            <p:ph sz="quarter" idx="1"/>
          </p:nvPr>
        </p:nvSpPr>
        <p:spPr/>
        <p:txBody>
          <a:bodyPr/>
          <a:lstStyle/>
          <a:p>
            <a:pPr>
              <a:buFont typeface="Wingdings" pitchFamily="2" charset="2"/>
              <a:buChar char="v"/>
            </a:pPr>
            <a:r>
              <a:rPr lang="en-US" dirty="0" err="1">
                <a:latin typeface="Times New Roman" pitchFamily="18" charset="0"/>
                <a:cs typeface="Times New Roman" pitchFamily="18" charset="0"/>
              </a:rPr>
              <a:t>Quần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xã</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sinh</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vật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là</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gì</a:t>
            </a:r>
            <a:r>
              <a:rPr lang="en-US" dirty="0">
                <a:latin typeface="Times New Roman" pitchFamily="18" charset="0"/>
                <a:cs typeface="Times New Roman" pitchFamily="18" charset="0"/>
              </a:rPr>
              <a:t>?</a:t>
            </a:r>
          </a:p>
          <a:p>
            <a:pPr lvl="1">
              <a:buFont typeface="Courier New" pitchFamily="49" charset="0"/>
              <a:buChar char="o"/>
            </a:pPr>
            <a:r>
              <a:rPr lang="en-US" sz="2600" dirty="0" err="1">
                <a:latin typeface="Times New Roman" pitchFamily="18" charset="0"/>
                <a:cs typeface="Times New Roman" pitchFamily="18" charset="0"/>
              </a:rPr>
              <a:t>Quần</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xã</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sinh</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vật</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là</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một</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tập</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hợp</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các</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quần</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thể</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sinh</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vật</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thuộc</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nhiều</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loài</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khác</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nhau,cùng</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sống</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trong</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một</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khoảng</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không</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gian</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và</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thời</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gian</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nhất</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định</a:t>
            </a:r>
            <a:r>
              <a:rPr lang="en-US" sz="2600" dirty="0">
                <a:latin typeface="Times New Roman" pitchFamily="18" charset="0"/>
                <a:cs typeface="Times New Roman" pitchFamily="18" charset="0"/>
              </a:rPr>
              <a:t>.</a:t>
            </a:r>
          </a:p>
          <a:p>
            <a:pPr lvl="1">
              <a:buFont typeface="Courier New" pitchFamily="49" charset="0"/>
              <a:buChar char="o"/>
            </a:pPr>
            <a:r>
              <a:rPr lang="en-US" sz="2600" dirty="0" err="1">
                <a:latin typeface="Times New Roman" pitchFamily="18" charset="0"/>
                <a:cs typeface="Times New Roman" pitchFamily="18" charset="0"/>
              </a:rPr>
              <a:t>Các</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sinh</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vật</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trong</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quần</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xã</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có</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mối</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quan</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hệ</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gắn</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bó</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với</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nhau</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như</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một</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hệ</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thống</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nhất,do</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đó</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quần</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xã</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có</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cấu</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trúc</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tương</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đối</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ổn</a:t>
            </a:r>
            <a:r>
              <a:rPr lang="en-US" sz="2600" dirty="0">
                <a:latin typeface="Times New Roman" pitchFamily="18" charset="0"/>
                <a:cs typeface="Times New Roman" pitchFamily="18" charset="0"/>
              </a:rPr>
              <a:t> </a:t>
            </a:r>
            <a:r>
              <a:rPr lang="en-US" sz="2600" dirty="0" err="1">
                <a:latin typeface="Times New Roman" pitchFamily="18" charset="0"/>
                <a:cs typeface="Times New Roman" pitchFamily="18" charset="0"/>
              </a:rPr>
              <a:t>định</a:t>
            </a:r>
            <a:r>
              <a:rPr lang="en-US" sz="2600" dirty="0">
                <a:latin typeface="Times New Roman" pitchFamily="18" charset="0"/>
                <a:cs typeface="Times New Roman" pitchFamily="18" charset="0"/>
              </a:rPr>
              <a:t>.</a:t>
            </a:r>
          </a:p>
          <a:p>
            <a:pPr lvl="1">
              <a:buNone/>
            </a:pPr>
            <a:endParaRPr lang="en-US" dirty="0"/>
          </a:p>
        </p:txBody>
      </p:sp>
      <p:pic>
        <p:nvPicPr>
          <p:cNvPr id="4" name="Picture 3" descr="KHTN-8-bai-43-1.jpg"/>
          <p:cNvPicPr>
            <a:picLocks noChangeAspect="1"/>
          </p:cNvPicPr>
          <p:nvPr/>
        </p:nvPicPr>
        <p:blipFill>
          <a:blip r:embed="rId3"/>
          <a:stretch>
            <a:fillRect/>
          </a:stretch>
        </p:blipFill>
        <p:spPr>
          <a:xfrm>
            <a:off x="4191000" y="4191000"/>
            <a:ext cx="4953000" cy="26670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spd="slow">
    <p:strips/>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circle(in)">
                                      <p:cBhvr>
                                        <p:cTn id="14" dur="20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1" presetClass="entr" presetSubtype="1" fill="hold" nodeType="click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heel(1)">
                                      <p:cBhvr>
                                        <p:cTn id="3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err="1" smtClean="0">
                <a:solidFill>
                  <a:schemeClr val="tx1"/>
                </a:solidFill>
                <a:latin typeface="Times New Roman" pitchFamily="18" charset="0"/>
                <a:cs typeface="Times New Roman" pitchFamily="18" charset="0"/>
              </a:rPr>
              <a:t>Nội</a:t>
            </a:r>
            <a:r>
              <a:rPr lang="en-US" b="1" dirty="0" smtClean="0">
                <a:solidFill>
                  <a:schemeClr val="tx1"/>
                </a:solidFill>
                <a:latin typeface="Times New Roman" pitchFamily="18" charset="0"/>
                <a:cs typeface="Times New Roman" pitchFamily="18" charset="0"/>
              </a:rPr>
              <a:t> dung </a:t>
            </a:r>
            <a:r>
              <a:rPr lang="en-US" b="1" dirty="0" err="1" smtClean="0">
                <a:solidFill>
                  <a:schemeClr val="tx1"/>
                </a:solidFill>
                <a:latin typeface="Times New Roman" pitchFamily="18" charset="0"/>
                <a:cs typeface="Times New Roman" pitchFamily="18" charset="0"/>
              </a:rPr>
              <a:t>bài</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học</a:t>
            </a:r>
            <a:endParaRPr lang="en-US" b="1" dirty="0">
              <a:solidFill>
                <a:schemeClr val="tx1"/>
              </a:solidFill>
              <a:latin typeface="Times New Roman" pitchFamily="18" charset="0"/>
              <a:cs typeface="Times New Roman" pitchFamily="18" charset="0"/>
            </a:endParaRPr>
          </a:p>
        </p:txBody>
      </p:sp>
      <p:sp>
        <p:nvSpPr>
          <p:cNvPr id="3" name="Content Placeholder 2"/>
          <p:cNvSpPr>
            <a:spLocks noGrp="1"/>
          </p:cNvSpPr>
          <p:nvPr>
            <p:ph sz="quarter" idx="1"/>
          </p:nvPr>
        </p:nvSpPr>
        <p:spPr>
          <a:xfrm>
            <a:off x="914400" y="2286000"/>
            <a:ext cx="7772400" cy="3733800"/>
          </a:xfrm>
        </p:spPr>
        <p:txBody>
          <a:bodyPr/>
          <a:lstStyle/>
          <a:p>
            <a:pPr>
              <a:buNone/>
            </a:pPr>
            <a:r>
              <a:rPr lang="vi-VN" dirty="0" smtClean="0"/>
              <a:t>- Quần xã sinh vật là một tập hợp các quần thể sinh vật thuộc nhiều loài khác nhau, cùng sống trong một không gian và thời gian nhất định.</a:t>
            </a:r>
            <a:endParaRPr lang="en-US" dirty="0"/>
          </a:p>
        </p:txBody>
      </p:sp>
      <p:pic>
        <p:nvPicPr>
          <p:cNvPr id="4" name="Picture 3" descr="istockphoto-1270355309-612x612.jpg"/>
          <p:cNvPicPr>
            <a:picLocks noChangeAspect="1"/>
          </p:cNvPicPr>
          <p:nvPr/>
        </p:nvPicPr>
        <p:blipFill>
          <a:blip r:embed="rId2"/>
          <a:stretch>
            <a:fillRect/>
          </a:stretch>
        </p:blipFill>
        <p:spPr>
          <a:xfrm>
            <a:off x="6629400" y="562161"/>
            <a:ext cx="1865376" cy="1865376"/>
          </a:xfrm>
          <a:prstGeom prst="rect">
            <a:avLst/>
          </a:prstGeom>
        </p:spPr>
      </p:pic>
      <p:pic>
        <p:nvPicPr>
          <p:cNvPr id="5" name="Picture 4" descr="ly-thuyet-khoa-hoc-tu-nhien-8-chan-troi-sang-tao-bai-47-quan-xa-sinh-vat-1-1695635059.jpg"/>
          <p:cNvPicPr>
            <a:picLocks noChangeAspect="1"/>
          </p:cNvPicPr>
          <p:nvPr/>
        </p:nvPicPr>
        <p:blipFill>
          <a:blip r:embed="rId3"/>
          <a:stretch>
            <a:fillRect/>
          </a:stretch>
        </p:blipFill>
        <p:spPr>
          <a:xfrm>
            <a:off x="4343400" y="3581400"/>
            <a:ext cx="4013033" cy="22098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fltVal val="0"/>
                                          </p:val>
                                        </p:tav>
                                        <p:tav tm="100000">
                                          <p:val>
                                            <p:strVal val="#ppt_w"/>
                                          </p:val>
                                        </p:tav>
                                      </p:tavLst>
                                    </p:anim>
                                    <p:anim calcmode="lin" valueType="num">
                                      <p:cBhvr>
                                        <p:cTn id="13" dur="1000" fill="hold"/>
                                        <p:tgtEl>
                                          <p:spTgt spid="4"/>
                                        </p:tgtEl>
                                        <p:attrNameLst>
                                          <p:attrName>ppt_h</p:attrName>
                                        </p:attrNameLst>
                                      </p:cBhvr>
                                      <p:tavLst>
                                        <p:tav tm="0">
                                          <p:val>
                                            <p:fltVal val="0"/>
                                          </p:val>
                                        </p:tav>
                                        <p:tav tm="100000">
                                          <p:val>
                                            <p:strVal val="#ppt_h"/>
                                          </p:val>
                                        </p:tav>
                                      </p:tavLst>
                                    </p:anim>
                                    <p:anim calcmode="lin" valueType="num">
                                      <p:cBhvr>
                                        <p:cTn id="14" dur="1000" fill="hold"/>
                                        <p:tgtEl>
                                          <p:spTgt spid="4"/>
                                        </p:tgtEl>
                                        <p:attrNameLst>
                                          <p:attrName>style.rotation</p:attrName>
                                        </p:attrNameLst>
                                      </p:cBhvr>
                                      <p:tavLst>
                                        <p:tav tm="0">
                                          <p:val>
                                            <p:fltVal val="90"/>
                                          </p:val>
                                        </p:tav>
                                        <p:tav tm="100000">
                                          <p:val>
                                            <p:fltVal val="0"/>
                                          </p:val>
                                        </p:tav>
                                      </p:tavLst>
                                    </p:anim>
                                    <p:animEffect transition="in" filter="fade">
                                      <p:cBhvr>
                                        <p:cTn id="15" dur="10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nodeType="clickEffect">
                                  <p:stCondLst>
                                    <p:cond delay="0"/>
                                  </p:stCondLst>
                                  <p:childTnLst>
                                    <p:set>
                                      <p:cBhvr>
                                        <p:cTn id="19" dur="1" fill="hold">
                                          <p:stCondLst>
                                            <p:cond delay="0"/>
                                          </p:stCondLst>
                                        </p:cTn>
                                        <p:tgtEl>
                                          <p:spTgt spid="3">
                                            <p:txEl>
                                              <p:pRg st="0" end="0"/>
                                            </p:txEl>
                                          </p:spTgt>
                                        </p:tgtEl>
                                        <p:attrNameLst>
                                          <p:attrName>style.visibility</p:attrName>
                                        </p:attrNameLst>
                                      </p:cBhvr>
                                      <p:to>
                                        <p:strVal val="visible"/>
                                      </p:to>
                                    </p:set>
                                    <p:anim calcmode="lin" valueType="num">
                                      <p:cBhvr>
                                        <p:cTn id="20"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21"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22"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23" dur="1000"/>
                                        <p:tgtEl>
                                          <p:spTgt spid="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barn(inVertical)">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416</TotalTime>
  <Words>1317</Words>
  <Application>Microsoft Office PowerPoint</Application>
  <PresentationFormat>On-screen Show (4:3)</PresentationFormat>
  <Paragraphs>77</Paragraphs>
  <Slides>28</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Courier New</vt:lpstr>
      <vt:lpstr>Franklin Gothic Book</vt:lpstr>
      <vt:lpstr>Perpetua</vt:lpstr>
      <vt:lpstr>Times New Roman</vt:lpstr>
      <vt:lpstr>Wingdings</vt:lpstr>
      <vt:lpstr>Wingdings 2</vt:lpstr>
      <vt:lpstr>Equity</vt:lpstr>
      <vt:lpstr>PowerPoint Presentation</vt:lpstr>
      <vt:lpstr>KHOA HỌC TỰ NHIÊN 8(SINH)</vt:lpstr>
      <vt:lpstr>Nội dung cần học</vt:lpstr>
      <vt:lpstr>Mục tiêu</vt:lpstr>
      <vt:lpstr>PowerPoint Presentation</vt:lpstr>
      <vt:lpstr>Khởi động</vt:lpstr>
      <vt:lpstr>PowerPoint Presentation</vt:lpstr>
      <vt:lpstr>I.Khái niệm quần xã</vt:lpstr>
      <vt:lpstr>Nội dung bài học</vt:lpstr>
      <vt:lpstr>Trả lời câu hỏi</vt:lpstr>
      <vt:lpstr>PowerPoint Presentation</vt:lpstr>
      <vt:lpstr>II.Một số đặc trưng cơ bản của quần xã</vt:lpstr>
      <vt:lpstr>Một số ví dụ về đặc trưng cơ bản của quần xã sinh vật</vt:lpstr>
      <vt:lpstr>Một số ví dụ về đặc trưng cơ bản của quần xã sinh vật</vt:lpstr>
      <vt:lpstr>Nội dung bài học</vt:lpstr>
      <vt:lpstr>Trả lời câu hỏi</vt:lpstr>
      <vt:lpstr>Gợi ý</vt:lpstr>
      <vt:lpstr>PowerPoint Presentation</vt:lpstr>
      <vt:lpstr>PowerPoint Presentation</vt:lpstr>
      <vt:lpstr>PowerPoint Presentation</vt:lpstr>
      <vt:lpstr>III.Bảo vệ đa dạng sinh học trong quần xã</vt:lpstr>
      <vt:lpstr>III.Bảo vệ đa dạng sinh học trong quần xã</vt:lpstr>
      <vt:lpstr>Nội dung bài học</vt:lpstr>
      <vt:lpstr>Một số biện pháp bảo vệ khác</vt:lpstr>
      <vt:lpstr>Bạn có biết</vt:lpstr>
      <vt:lpstr>Chúng ta đã học được</vt:lpstr>
      <vt:lpstr>PowerPoint Presentation</vt:lpstr>
      <vt:lpstr>KẾT THÚC BÀI HỌC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KHOA HỌC TỰ NHIÊN 8(SINH)</dc:title>
  <dc:creator>ND</dc:creator>
  <cp:lastModifiedBy>ASUS</cp:lastModifiedBy>
  <cp:revision>39</cp:revision>
  <dcterms:created xsi:type="dcterms:W3CDTF">2025-01-10T10:40:39Z</dcterms:created>
  <dcterms:modified xsi:type="dcterms:W3CDTF">2025-02-08T15:12:33Z</dcterms:modified>
</cp:coreProperties>
</file>

<file path=docProps/thumbnail.jpeg>
</file>